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64"/>
  </p:notesMasterIdLst>
  <p:sldIdLst>
    <p:sldId id="257" r:id="rId3"/>
    <p:sldId id="266" r:id="rId4"/>
    <p:sldId id="262" r:id="rId5"/>
    <p:sldId id="263" r:id="rId6"/>
    <p:sldId id="265" r:id="rId7"/>
    <p:sldId id="259" r:id="rId8"/>
    <p:sldId id="286" r:id="rId9"/>
    <p:sldId id="284" r:id="rId10"/>
    <p:sldId id="290" r:id="rId11"/>
    <p:sldId id="289" r:id="rId12"/>
    <p:sldId id="294" r:id="rId13"/>
    <p:sldId id="297" r:id="rId14"/>
    <p:sldId id="287" r:id="rId15"/>
    <p:sldId id="288" r:id="rId16"/>
    <p:sldId id="291" r:id="rId17"/>
    <p:sldId id="327" r:id="rId18"/>
    <p:sldId id="326" r:id="rId19"/>
    <p:sldId id="293" r:id="rId20"/>
    <p:sldId id="281" r:id="rId21"/>
    <p:sldId id="298" r:id="rId22"/>
    <p:sldId id="277" r:id="rId23"/>
    <p:sldId id="279" r:id="rId24"/>
    <p:sldId id="278" r:id="rId25"/>
    <p:sldId id="301" r:id="rId26"/>
    <p:sldId id="299" r:id="rId27"/>
    <p:sldId id="300" r:id="rId28"/>
    <p:sldId id="267" r:id="rId29"/>
    <p:sldId id="271" r:id="rId30"/>
    <p:sldId id="380" r:id="rId31"/>
    <p:sldId id="272" r:id="rId32"/>
    <p:sldId id="321" r:id="rId33"/>
    <p:sldId id="322" r:id="rId34"/>
    <p:sldId id="308" r:id="rId35"/>
    <p:sldId id="328" r:id="rId36"/>
    <p:sldId id="329" r:id="rId37"/>
    <p:sldId id="273" r:id="rId38"/>
    <p:sldId id="324" r:id="rId39"/>
    <p:sldId id="304" r:id="rId40"/>
    <p:sldId id="320" r:id="rId41"/>
    <p:sldId id="306" r:id="rId42"/>
    <p:sldId id="318" r:id="rId43"/>
    <p:sldId id="307" r:id="rId44"/>
    <p:sldId id="313" r:id="rId45"/>
    <p:sldId id="315" r:id="rId46"/>
    <p:sldId id="316" r:id="rId47"/>
    <p:sldId id="317" r:id="rId48"/>
    <p:sldId id="310" r:id="rId49"/>
    <p:sldId id="312" r:id="rId50"/>
    <p:sldId id="268" r:id="rId51"/>
    <p:sldId id="379" r:id="rId52"/>
    <p:sldId id="256" r:id="rId53"/>
    <p:sldId id="258" r:id="rId54"/>
    <p:sldId id="331" r:id="rId55"/>
    <p:sldId id="282" r:id="rId56"/>
    <p:sldId id="330" r:id="rId57"/>
    <p:sldId id="332" r:id="rId58"/>
    <p:sldId id="260" r:id="rId59"/>
    <p:sldId id="261" r:id="rId60"/>
    <p:sldId id="270" r:id="rId61"/>
    <p:sldId id="334" r:id="rId62"/>
    <p:sldId id="333" r:id="rId63"/>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5252"/>
    <a:srgbClr val="72BA72"/>
    <a:srgbClr val="75B778"/>
    <a:srgbClr val="595959"/>
    <a:srgbClr val="4B4B4B"/>
    <a:srgbClr val="58595B"/>
    <a:srgbClr val="1D8BD2"/>
    <a:srgbClr val="F24F4F"/>
    <a:srgbClr val="68359B"/>
    <a:srgbClr val="805DAF"/>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4" autoAdjust="0"/>
    <p:restoredTop sz="94660"/>
  </p:normalViewPr>
  <p:slideViewPr>
    <p:cSldViewPr snapToGrid="0">
      <p:cViewPr varScale="1">
        <p:scale>
          <a:sx n="85" d="100"/>
          <a:sy n="85" d="100"/>
        </p:scale>
        <p:origin x="1128"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84967873-E686-4B5C-A81C-BE32F041209A}" type="datetimeFigureOut">
              <a:rPr lang="en-US" smtClean="0"/>
              <a:t>10/31/2019</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DC208C26-1B64-4063-AC93-C8F423F553C6}" type="slidenum">
              <a:rPr lang="en-US" smtClean="0"/>
              <a:t>‹#›</a:t>
            </a:fld>
            <a:endParaRPr lang="en-US"/>
          </a:p>
        </p:txBody>
      </p:sp>
    </p:spTree>
    <p:extLst>
      <p:ext uri="{BB962C8B-B14F-4D97-AF65-F5344CB8AC3E}">
        <p14:creationId xmlns:p14="http://schemas.microsoft.com/office/powerpoint/2010/main" val="3498396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1497013" y="1200150"/>
            <a:ext cx="4321175" cy="3240088"/>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731520" y="4620578"/>
            <a:ext cx="5852160" cy="3780630"/>
          </a:xfrm>
          <a:prstGeom prst="rect">
            <a:avLst/>
          </a:prstGeom>
        </p:spPr>
        <p:txBody>
          <a:bodyPr lIns="96645" tIns="96645" rIns="96645" bIns="96645" anchor="t" anchorCtr="0">
            <a:noAutofit/>
          </a:bodyPr>
          <a:lstStyle/>
          <a:p>
            <a:endParaRPr/>
          </a:p>
        </p:txBody>
      </p:sp>
      <p:sp>
        <p:nvSpPr>
          <p:cNvPr id="87" name="Shape 87"/>
          <p:cNvSpPr txBox="1">
            <a:spLocks noGrp="1"/>
          </p:cNvSpPr>
          <p:nvPr>
            <p:ph type="sldNum" idx="12"/>
          </p:nvPr>
        </p:nvSpPr>
        <p:spPr>
          <a:xfrm>
            <a:off x="4143586" y="9119474"/>
            <a:ext cx="3169920" cy="481635"/>
          </a:xfrm>
          <a:prstGeom prst="rect">
            <a:avLst/>
          </a:prstGeom>
        </p:spPr>
        <p:txBody>
          <a:bodyPr lIns="96645" tIns="48309" rIns="96645" bIns="48309" anchor="b" anchorCtr="0">
            <a:noAutofit/>
          </a:bodyPr>
          <a:lstStyle/>
          <a:p>
            <a:pPr algn="l" defTabSz="966612">
              <a:buClr>
                <a:srgbClr val="000000"/>
              </a:buClr>
              <a:buSzPct val="25000"/>
              <a:defRPr/>
            </a:pPr>
            <a:fld id="{00000000-1234-1234-1234-123412341234}" type="slidenum">
              <a:rPr lang="en-US" sz="1500" kern="0">
                <a:solidFill>
                  <a:srgbClr val="000000"/>
                </a:solidFill>
                <a:latin typeface="Arial"/>
                <a:cs typeface="Arial"/>
                <a:sym typeface="Arial"/>
              </a:rPr>
              <a:pPr algn="l" defTabSz="966612">
                <a:buClr>
                  <a:srgbClr val="000000"/>
                </a:buClr>
                <a:buSzPct val="25000"/>
                <a:defRPr/>
              </a:pPr>
              <a:t>51</a:t>
            </a:fld>
            <a:endParaRPr lang="en-US" sz="1500" kern="0">
              <a:solidFill>
                <a:srgbClr val="000000"/>
              </a:solidFill>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txBox="1">
            <a:spLocks noGrp="1"/>
          </p:cNvSpPr>
          <p:nvPr>
            <p:ph type="body" idx="1"/>
          </p:nvPr>
        </p:nvSpPr>
        <p:spPr>
          <a:xfrm>
            <a:off x="731520" y="4620578"/>
            <a:ext cx="5852160" cy="3780630"/>
          </a:xfrm>
          <a:prstGeom prst="rect">
            <a:avLst/>
          </a:prstGeom>
        </p:spPr>
        <p:txBody>
          <a:bodyPr lIns="96645" tIns="96645" rIns="96645" bIns="96645" anchor="t" anchorCtr="0">
            <a:noAutofit/>
          </a:bodyPr>
          <a:lstStyle/>
          <a:p>
            <a:endParaRPr/>
          </a:p>
        </p:txBody>
      </p:sp>
      <p:sp>
        <p:nvSpPr>
          <p:cNvPr id="106" name="Shape 106"/>
          <p:cNvSpPr>
            <a:spLocks noGrp="1" noRot="1" noChangeAspect="1"/>
          </p:cNvSpPr>
          <p:nvPr>
            <p:ph type="sldImg" idx="2"/>
          </p:nvPr>
        </p:nvSpPr>
        <p:spPr>
          <a:xfrm>
            <a:off x="1497013" y="1200150"/>
            <a:ext cx="4321175" cy="324008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txBox="1">
            <a:spLocks noGrp="1"/>
          </p:cNvSpPr>
          <p:nvPr>
            <p:ph type="body" idx="1"/>
          </p:nvPr>
        </p:nvSpPr>
        <p:spPr>
          <a:xfrm>
            <a:off x="731520" y="4620578"/>
            <a:ext cx="5852160" cy="3780630"/>
          </a:xfrm>
          <a:prstGeom prst="rect">
            <a:avLst/>
          </a:prstGeom>
        </p:spPr>
        <p:txBody>
          <a:bodyPr lIns="96645" tIns="96645" rIns="96645" bIns="96645" anchor="t" anchorCtr="0">
            <a:noAutofit/>
          </a:bodyPr>
          <a:lstStyle/>
          <a:p>
            <a:endParaRPr/>
          </a:p>
        </p:txBody>
      </p:sp>
      <p:sp>
        <p:nvSpPr>
          <p:cNvPr id="106" name="Shape 106"/>
          <p:cNvSpPr>
            <a:spLocks noGrp="1" noRot="1" noChangeAspect="1"/>
          </p:cNvSpPr>
          <p:nvPr>
            <p:ph type="sldImg" idx="2"/>
          </p:nvPr>
        </p:nvSpPr>
        <p:spPr>
          <a:xfrm>
            <a:off x="1497013" y="1200150"/>
            <a:ext cx="4321175" cy="3240088"/>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31594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txBox="1">
            <a:spLocks noGrp="1"/>
          </p:cNvSpPr>
          <p:nvPr>
            <p:ph type="body" idx="1"/>
          </p:nvPr>
        </p:nvSpPr>
        <p:spPr>
          <a:xfrm>
            <a:off x="731520" y="4620578"/>
            <a:ext cx="5852160" cy="3780630"/>
          </a:xfrm>
          <a:prstGeom prst="rect">
            <a:avLst/>
          </a:prstGeom>
        </p:spPr>
        <p:txBody>
          <a:bodyPr lIns="96645" tIns="96645" rIns="96645" bIns="96645" anchor="t" anchorCtr="0">
            <a:noAutofit/>
          </a:bodyPr>
          <a:lstStyle/>
          <a:p>
            <a:endParaRPr/>
          </a:p>
        </p:txBody>
      </p:sp>
      <p:sp>
        <p:nvSpPr>
          <p:cNvPr id="106" name="Shape 106"/>
          <p:cNvSpPr>
            <a:spLocks noGrp="1" noRot="1" noChangeAspect="1"/>
          </p:cNvSpPr>
          <p:nvPr>
            <p:ph type="sldImg" idx="2"/>
          </p:nvPr>
        </p:nvSpPr>
        <p:spPr>
          <a:xfrm>
            <a:off x="1497013" y="1200150"/>
            <a:ext cx="4321175" cy="3240088"/>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7904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txBox="1">
            <a:spLocks noGrp="1"/>
          </p:cNvSpPr>
          <p:nvPr>
            <p:ph type="body" idx="1"/>
          </p:nvPr>
        </p:nvSpPr>
        <p:spPr>
          <a:xfrm>
            <a:off x="731520" y="4620578"/>
            <a:ext cx="5852160" cy="3780630"/>
          </a:xfrm>
          <a:prstGeom prst="rect">
            <a:avLst/>
          </a:prstGeom>
        </p:spPr>
        <p:txBody>
          <a:bodyPr lIns="96645" tIns="96645" rIns="96645" bIns="96645" anchor="t" anchorCtr="0">
            <a:noAutofit/>
          </a:bodyPr>
          <a:lstStyle/>
          <a:p>
            <a:endParaRPr/>
          </a:p>
        </p:txBody>
      </p:sp>
      <p:sp>
        <p:nvSpPr>
          <p:cNvPr id="106" name="Shape 106"/>
          <p:cNvSpPr>
            <a:spLocks noGrp="1" noRot="1" noChangeAspect="1"/>
          </p:cNvSpPr>
          <p:nvPr>
            <p:ph type="sldImg" idx="2"/>
          </p:nvPr>
        </p:nvSpPr>
        <p:spPr>
          <a:xfrm>
            <a:off x="1497013" y="1200150"/>
            <a:ext cx="4321175" cy="3240088"/>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83915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txBox="1">
            <a:spLocks noGrp="1"/>
          </p:cNvSpPr>
          <p:nvPr>
            <p:ph type="body" idx="1"/>
          </p:nvPr>
        </p:nvSpPr>
        <p:spPr>
          <a:xfrm>
            <a:off x="731520" y="4620578"/>
            <a:ext cx="5852160" cy="3780630"/>
          </a:xfrm>
          <a:prstGeom prst="rect">
            <a:avLst/>
          </a:prstGeom>
        </p:spPr>
        <p:txBody>
          <a:bodyPr lIns="96645" tIns="96645" rIns="96645" bIns="96645" anchor="t" anchorCtr="0">
            <a:noAutofit/>
          </a:bodyPr>
          <a:lstStyle/>
          <a:p>
            <a:endParaRPr/>
          </a:p>
        </p:txBody>
      </p:sp>
      <p:sp>
        <p:nvSpPr>
          <p:cNvPr id="120" name="Shape 120"/>
          <p:cNvSpPr>
            <a:spLocks noGrp="1" noRot="1" noChangeAspect="1"/>
          </p:cNvSpPr>
          <p:nvPr>
            <p:ph type="sldImg" idx="2"/>
          </p:nvPr>
        </p:nvSpPr>
        <p:spPr>
          <a:xfrm>
            <a:off x="1497013" y="1200150"/>
            <a:ext cx="4321175" cy="324008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txBox="1">
            <a:spLocks noGrp="1"/>
          </p:cNvSpPr>
          <p:nvPr>
            <p:ph type="body" idx="1"/>
          </p:nvPr>
        </p:nvSpPr>
        <p:spPr>
          <a:xfrm>
            <a:off x="731521" y="4620577"/>
            <a:ext cx="5852159" cy="3780473"/>
          </a:xfrm>
          <a:prstGeom prst="rect">
            <a:avLst/>
          </a:prstGeom>
        </p:spPr>
        <p:txBody>
          <a:bodyPr lIns="96645" tIns="96645" rIns="96645" bIns="96645" anchor="t" anchorCtr="0">
            <a:noAutofit/>
          </a:bodyPr>
          <a:lstStyle/>
          <a:p>
            <a:endParaRPr/>
          </a:p>
        </p:txBody>
      </p:sp>
      <p:sp>
        <p:nvSpPr>
          <p:cNvPr id="129" name="Shape 129"/>
          <p:cNvSpPr>
            <a:spLocks noGrp="1" noRot="1" noChangeAspect="1"/>
          </p:cNvSpPr>
          <p:nvPr>
            <p:ph type="sldImg" idx="2"/>
          </p:nvPr>
        </p:nvSpPr>
        <p:spPr>
          <a:xfrm>
            <a:off x="1497013" y="1200150"/>
            <a:ext cx="4321175" cy="3240088"/>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EBD2C650-960D-4E70-AEDA-7CCD4986817B}"/>
              </a:ext>
            </a:extLst>
          </p:cNvPr>
          <p:cNvSpPr>
            <a:spLocks noGrp="1" noChangeAspect="1"/>
          </p:cNvSpPr>
          <p:nvPr>
            <p:ph type="pic" idx="1"/>
          </p:nvPr>
        </p:nvSpPr>
        <p:spPr>
          <a:xfrm>
            <a:off x="-1" y="1"/>
            <a:ext cx="9143999" cy="68580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ctrTitle" hasCustomPrompt="1"/>
          </p:nvPr>
        </p:nvSpPr>
        <p:spPr>
          <a:xfrm>
            <a:off x="469669" y="2555875"/>
            <a:ext cx="8204662" cy="1456719"/>
          </a:xfrm>
        </p:spPr>
        <p:txBody>
          <a:bodyPr anchor="ctr">
            <a:noAutofit/>
          </a:bodyPr>
          <a:lstStyle>
            <a:lvl1pPr algn="ctr">
              <a:defRPr sz="4800" b="1" spc="300">
                <a:latin typeface="Franklin Gothic Medium" panose="020B0603020102020204" pitchFamily="34" charset="0"/>
              </a:defRPr>
            </a:lvl1pPr>
          </a:lstStyle>
          <a:p>
            <a:r>
              <a:rPr lang="en-US" dirty="0"/>
              <a:t>CLICK TO EDIT MASTER TITLE STYLE</a:t>
            </a:r>
          </a:p>
        </p:txBody>
      </p:sp>
    </p:spTree>
    <p:extLst>
      <p:ext uri="{BB962C8B-B14F-4D97-AF65-F5344CB8AC3E}">
        <p14:creationId xmlns:p14="http://schemas.microsoft.com/office/powerpoint/2010/main" val="125506636"/>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4D8A8E64-46FF-4189-AE17-C04D111C283D}"/>
              </a:ext>
            </a:extLst>
          </p:cNvPr>
          <p:cNvSpPr>
            <a:spLocks noGrp="1" noChangeAspect="1"/>
          </p:cNvSpPr>
          <p:nvPr>
            <p:ph type="pic" idx="10"/>
          </p:nvPr>
        </p:nvSpPr>
        <p:spPr>
          <a:xfrm>
            <a:off x="0" y="3671656"/>
            <a:ext cx="2905096" cy="283977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Picture Placeholder 2">
            <a:extLst>
              <a:ext uri="{FF2B5EF4-FFF2-40B4-BE49-F238E27FC236}">
                <a16:creationId xmlns:a16="http://schemas.microsoft.com/office/drawing/2014/main" id="{BFCAC773-7E5A-4B6D-9B59-B24FE170F03E}"/>
              </a:ext>
            </a:extLst>
          </p:cNvPr>
          <p:cNvSpPr>
            <a:spLocks noGrp="1" noChangeAspect="1"/>
          </p:cNvSpPr>
          <p:nvPr>
            <p:ph type="pic" idx="11"/>
          </p:nvPr>
        </p:nvSpPr>
        <p:spPr>
          <a:xfrm>
            <a:off x="2986791" y="3665913"/>
            <a:ext cx="3170418" cy="283977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Picture Placeholder 2">
            <a:extLst>
              <a:ext uri="{FF2B5EF4-FFF2-40B4-BE49-F238E27FC236}">
                <a16:creationId xmlns:a16="http://schemas.microsoft.com/office/drawing/2014/main" id="{F3A13BEB-B9E4-41E4-BF01-424BC827142A}"/>
              </a:ext>
            </a:extLst>
          </p:cNvPr>
          <p:cNvSpPr>
            <a:spLocks noGrp="1" noChangeAspect="1"/>
          </p:cNvSpPr>
          <p:nvPr>
            <p:ph type="pic" idx="12"/>
          </p:nvPr>
        </p:nvSpPr>
        <p:spPr>
          <a:xfrm>
            <a:off x="6238904" y="3671656"/>
            <a:ext cx="2905096" cy="283977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296688319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6473944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7591861"/>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671057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9372712"/>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629841" y="457201"/>
            <a:ext cx="2949178"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17" name="Shape 17"/>
          <p:cNvSpPr txBox="1">
            <a:spLocks noGrp="1"/>
          </p:cNvSpPr>
          <p:nvPr>
            <p:ph type="body" idx="1"/>
          </p:nvPr>
        </p:nvSpPr>
        <p:spPr>
          <a:xfrm>
            <a:off x="3887391" y="987425"/>
            <a:ext cx="4629149" cy="4873624"/>
          </a:xfrm>
          <a:prstGeom prst="rect">
            <a:avLst/>
          </a:prstGeom>
          <a:noFill/>
          <a:ln>
            <a:noFill/>
          </a:ln>
        </p:spPr>
        <p:txBody>
          <a:bodyPr lIns="91425" tIns="91425" rIns="91425" bIns="91425" anchor="t" anchorCtr="0"/>
          <a:lstStyle>
            <a:lvl1pPr marL="171450" marR="0" lvl="0" indent="-19050" algn="l" rtl="0">
              <a:lnSpc>
                <a:spcPct val="90000"/>
              </a:lnSpc>
              <a:spcBef>
                <a:spcPts val="75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514350" marR="0" lvl="1" indent="-38100" algn="l" rtl="0">
              <a:lnSpc>
                <a:spcPct val="90000"/>
              </a:lnSpc>
              <a:spcBef>
                <a:spcPts val="375"/>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2pPr>
            <a:lvl3pPr marL="857250" marR="0" lvl="2"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200150" marR="0" lvl="3"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4pPr>
            <a:lvl5pPr marL="1543050" marR="0" lvl="4"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5pPr>
            <a:lvl6pPr marL="1885950" marR="0" lvl="5"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28850" marR="0" lvl="6"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1750" marR="0" lvl="7"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14650" marR="0" lvl="8"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8" name="Shape 18"/>
          <p:cNvSpPr txBox="1">
            <a:spLocks noGrp="1"/>
          </p:cNvSpPr>
          <p:nvPr>
            <p:ph type="body" idx="2"/>
          </p:nvPr>
        </p:nvSpPr>
        <p:spPr>
          <a:xfrm>
            <a:off x="629841" y="2057400"/>
            <a:ext cx="2949178" cy="3811588"/>
          </a:xfrm>
          <a:prstGeom prst="rect">
            <a:avLst/>
          </a:prstGeom>
          <a:no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Font typeface="Arial"/>
              <a:buNone/>
              <a:defRPr sz="1050" b="0"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0994838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628651"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24" name="Shape 24"/>
          <p:cNvSpPr txBox="1">
            <a:spLocks noGrp="1"/>
          </p:cNvSpPr>
          <p:nvPr>
            <p:ph type="body" idx="1"/>
          </p:nvPr>
        </p:nvSpPr>
        <p:spPr>
          <a:xfrm>
            <a:off x="628650" y="1825625"/>
            <a:ext cx="3886200" cy="4351338"/>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body" idx="2"/>
          </p:nvPr>
        </p:nvSpPr>
        <p:spPr>
          <a:xfrm>
            <a:off x="4629150" y="1825625"/>
            <a:ext cx="3886200" cy="4351338"/>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85421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9"/>
        <p:cNvGrpSpPr/>
        <p:nvPr/>
      </p:nvGrpSpPr>
      <p:grpSpPr>
        <a:xfrm>
          <a:off x="0" y="0"/>
          <a:ext cx="0" cy="0"/>
          <a:chOff x="0" y="0"/>
          <a:chExt cx="0" cy="0"/>
        </a:xfrm>
      </p:grpSpPr>
      <p:sp>
        <p:nvSpPr>
          <p:cNvPr id="30" name="Shape 30"/>
          <p:cNvSpPr txBox="1">
            <a:spLocks noGrp="1"/>
          </p:cNvSpPr>
          <p:nvPr>
            <p:ph type="ctrTitle"/>
          </p:nvPr>
        </p:nvSpPr>
        <p:spPr>
          <a:xfrm>
            <a:off x="1143000" y="1122362"/>
            <a:ext cx="6858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45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31" name="Shape 31"/>
          <p:cNvSpPr txBox="1">
            <a:spLocks noGrp="1"/>
          </p:cNvSpPr>
          <p:nvPr>
            <p:ph type="subTitle" idx="1"/>
          </p:nvPr>
        </p:nvSpPr>
        <p:spPr>
          <a:xfrm>
            <a:off x="1143000" y="3602038"/>
            <a:ext cx="6858000" cy="1655761"/>
          </a:xfrm>
          <a:prstGeom prst="rect">
            <a:avLst/>
          </a:prstGeom>
          <a:noFill/>
          <a:ln>
            <a:noFill/>
          </a:ln>
        </p:spPr>
        <p:txBody>
          <a:bodyPr lIns="91425" tIns="91425" rIns="91425" bIns="91425" anchor="t" anchorCtr="0"/>
          <a:lstStyle>
            <a:lvl1pPr marL="0" marR="0" lvl="0" indent="0" algn="ctr" rtl="0">
              <a:lnSpc>
                <a:spcPct val="90000"/>
              </a:lnSpc>
              <a:spcBef>
                <a:spcPts val="750"/>
              </a:spcBef>
              <a:buClr>
                <a:schemeClr val="dk1"/>
              </a:buClr>
              <a:buFont typeface="Arial"/>
              <a:buNone/>
              <a:defRPr sz="1800" b="0" i="0" u="none" strike="noStrike" cap="none">
                <a:solidFill>
                  <a:schemeClr val="dk1"/>
                </a:solidFill>
                <a:latin typeface="Calibri"/>
                <a:ea typeface="Calibri"/>
                <a:cs typeface="Calibri"/>
                <a:sym typeface="Calibri"/>
              </a:defRPr>
            </a:lvl1pPr>
            <a:lvl2pPr marL="342900" marR="0" lvl="1" indent="0" algn="ctr"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375"/>
              </a:spcBef>
              <a:buClr>
                <a:schemeClr val="dk1"/>
              </a:buClr>
              <a:buFont typeface="Arial"/>
              <a:buNone/>
              <a:defRPr sz="135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375"/>
              </a:spcBef>
              <a:buClr>
                <a:schemeClr val="dk1"/>
              </a:buClr>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375"/>
              </a:spcBef>
              <a:buClr>
                <a:schemeClr val="dk1"/>
              </a:buClr>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375"/>
              </a:spcBef>
              <a:buClr>
                <a:schemeClr val="dk1"/>
              </a:buClr>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375"/>
              </a:spcBef>
              <a:buClr>
                <a:schemeClr val="dk1"/>
              </a:buClr>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375"/>
              </a:spcBef>
              <a:buClr>
                <a:schemeClr val="dk1"/>
              </a:buClr>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375"/>
              </a:spcBef>
              <a:buClr>
                <a:schemeClr val="dk1"/>
              </a:buClr>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153513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628651"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37" name="Shape 37"/>
          <p:cNvSpPr txBox="1">
            <a:spLocks noGrp="1"/>
          </p:cNvSpPr>
          <p:nvPr>
            <p:ph type="body" idx="1"/>
          </p:nvPr>
        </p:nvSpPr>
        <p:spPr>
          <a:xfrm>
            <a:off x="628651" y="1825625"/>
            <a:ext cx="7886699" cy="4351338"/>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7020519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623888" y="1709739"/>
            <a:ext cx="7886699" cy="2852737"/>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45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43" name="Shape 43"/>
          <p:cNvSpPr txBox="1">
            <a:spLocks noGrp="1"/>
          </p:cNvSpPr>
          <p:nvPr>
            <p:ph type="body" idx="1"/>
          </p:nvPr>
        </p:nvSpPr>
        <p:spPr>
          <a:xfrm>
            <a:off x="623888" y="4589463"/>
            <a:ext cx="7886699" cy="1500187"/>
          </a:xfrm>
          <a:prstGeom prst="rect">
            <a:avLst/>
          </a:prstGeom>
          <a:noFill/>
          <a:ln>
            <a:noFill/>
          </a:ln>
        </p:spPr>
        <p:txBody>
          <a:bodyPr lIns="91425" tIns="91425" rIns="91425" bIns="91425" anchor="t" anchorCtr="0"/>
          <a:lstStyle>
            <a:lvl1pPr marL="0" marR="0" lvl="0" indent="0" algn="l" rtl="0">
              <a:lnSpc>
                <a:spcPct val="90000"/>
              </a:lnSpc>
              <a:spcBef>
                <a:spcPts val="750"/>
              </a:spcBef>
              <a:buClr>
                <a:srgbClr val="888888"/>
              </a:buClr>
              <a:buFont typeface="Arial"/>
              <a:buNone/>
              <a:defRPr sz="1800" b="0" i="0" u="none" strike="noStrike" cap="none">
                <a:solidFill>
                  <a:srgbClr val="888888"/>
                </a:solidFill>
                <a:latin typeface="Calibri"/>
                <a:ea typeface="Calibri"/>
                <a:cs typeface="Calibri"/>
                <a:sym typeface="Calibri"/>
              </a:defRPr>
            </a:lvl1pPr>
            <a:lvl2pPr marL="342900" marR="0" lvl="1" indent="0" algn="l" rtl="0">
              <a:lnSpc>
                <a:spcPct val="90000"/>
              </a:lnSpc>
              <a:spcBef>
                <a:spcPts val="375"/>
              </a:spcBef>
              <a:buClr>
                <a:srgbClr val="888888"/>
              </a:buClr>
              <a:buFont typeface="Arial"/>
              <a:buNone/>
              <a:defRPr sz="1500" b="0" i="0" u="none" strike="noStrike" cap="none">
                <a:solidFill>
                  <a:srgbClr val="888888"/>
                </a:solidFill>
                <a:latin typeface="Calibri"/>
                <a:ea typeface="Calibri"/>
                <a:cs typeface="Calibri"/>
                <a:sym typeface="Calibri"/>
              </a:defRPr>
            </a:lvl2pPr>
            <a:lvl3pPr marL="685800" marR="0" lvl="2" indent="0" algn="l" rtl="0">
              <a:lnSpc>
                <a:spcPct val="90000"/>
              </a:lnSpc>
              <a:spcBef>
                <a:spcPts val="375"/>
              </a:spcBef>
              <a:buClr>
                <a:srgbClr val="888888"/>
              </a:buClr>
              <a:buFont typeface="Arial"/>
              <a:buNone/>
              <a:defRPr sz="1350" b="0" i="0" u="none" strike="noStrike" cap="none">
                <a:solidFill>
                  <a:srgbClr val="888888"/>
                </a:solidFill>
                <a:latin typeface="Calibri"/>
                <a:ea typeface="Calibri"/>
                <a:cs typeface="Calibri"/>
                <a:sym typeface="Calibri"/>
              </a:defRPr>
            </a:lvl3pPr>
            <a:lvl4pPr marL="1028700" marR="0" lvl="3" indent="0" algn="l" rtl="0">
              <a:lnSpc>
                <a:spcPct val="90000"/>
              </a:lnSpc>
              <a:spcBef>
                <a:spcPts val="375"/>
              </a:spcBef>
              <a:buClr>
                <a:srgbClr val="888888"/>
              </a:buClr>
              <a:buFont typeface="Arial"/>
              <a:buNone/>
              <a:defRPr sz="1200" b="0" i="0" u="none" strike="noStrike" cap="none">
                <a:solidFill>
                  <a:srgbClr val="888888"/>
                </a:solidFill>
                <a:latin typeface="Calibri"/>
                <a:ea typeface="Calibri"/>
                <a:cs typeface="Calibri"/>
                <a:sym typeface="Calibri"/>
              </a:defRPr>
            </a:lvl4pPr>
            <a:lvl5pPr marL="1371600" marR="0" lvl="4" indent="0" algn="l" rtl="0">
              <a:lnSpc>
                <a:spcPct val="90000"/>
              </a:lnSpc>
              <a:spcBef>
                <a:spcPts val="375"/>
              </a:spcBef>
              <a:buClr>
                <a:srgbClr val="888888"/>
              </a:buClr>
              <a:buFont typeface="Arial"/>
              <a:buNone/>
              <a:defRPr sz="1200" b="0" i="0" u="none" strike="noStrike" cap="none">
                <a:solidFill>
                  <a:srgbClr val="888888"/>
                </a:solidFill>
                <a:latin typeface="Calibri"/>
                <a:ea typeface="Calibri"/>
                <a:cs typeface="Calibri"/>
                <a:sym typeface="Calibri"/>
              </a:defRPr>
            </a:lvl5pPr>
            <a:lvl6pPr marL="1714500" marR="0" lvl="5" indent="0" algn="l" rtl="0">
              <a:lnSpc>
                <a:spcPct val="90000"/>
              </a:lnSpc>
              <a:spcBef>
                <a:spcPts val="375"/>
              </a:spcBef>
              <a:buClr>
                <a:srgbClr val="888888"/>
              </a:buClr>
              <a:buFont typeface="Arial"/>
              <a:buNone/>
              <a:defRPr sz="1200" b="0" i="0" u="none" strike="noStrike" cap="none">
                <a:solidFill>
                  <a:srgbClr val="888888"/>
                </a:solidFill>
                <a:latin typeface="Calibri"/>
                <a:ea typeface="Calibri"/>
                <a:cs typeface="Calibri"/>
                <a:sym typeface="Calibri"/>
              </a:defRPr>
            </a:lvl6pPr>
            <a:lvl7pPr marL="2057400" marR="0" lvl="6" indent="0" algn="l" rtl="0">
              <a:lnSpc>
                <a:spcPct val="90000"/>
              </a:lnSpc>
              <a:spcBef>
                <a:spcPts val="375"/>
              </a:spcBef>
              <a:buClr>
                <a:srgbClr val="888888"/>
              </a:buClr>
              <a:buFont typeface="Arial"/>
              <a:buNone/>
              <a:defRPr sz="1200" b="0" i="0" u="none" strike="noStrike" cap="none">
                <a:solidFill>
                  <a:srgbClr val="888888"/>
                </a:solidFill>
                <a:latin typeface="Calibri"/>
                <a:ea typeface="Calibri"/>
                <a:cs typeface="Calibri"/>
                <a:sym typeface="Calibri"/>
              </a:defRPr>
            </a:lvl7pPr>
            <a:lvl8pPr marL="2400300" marR="0" lvl="7" indent="0" algn="l" rtl="0">
              <a:lnSpc>
                <a:spcPct val="90000"/>
              </a:lnSpc>
              <a:spcBef>
                <a:spcPts val="375"/>
              </a:spcBef>
              <a:buClr>
                <a:srgbClr val="888888"/>
              </a:buClr>
              <a:buFont typeface="Arial"/>
              <a:buNone/>
              <a:defRPr sz="1200" b="0" i="0" u="none" strike="noStrike" cap="none">
                <a:solidFill>
                  <a:srgbClr val="888888"/>
                </a:solidFill>
                <a:latin typeface="Calibri"/>
                <a:ea typeface="Calibri"/>
                <a:cs typeface="Calibri"/>
                <a:sym typeface="Calibri"/>
              </a:defRPr>
            </a:lvl8pPr>
            <a:lvl9pPr marL="2743200" marR="0" lvl="8" indent="0" algn="l" rtl="0">
              <a:lnSpc>
                <a:spcPct val="90000"/>
              </a:lnSpc>
              <a:spcBef>
                <a:spcPts val="375"/>
              </a:spcBef>
              <a:buClr>
                <a:srgbClr val="888888"/>
              </a:buClr>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44" name="Shape 44"/>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014765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Franklin Gothic Medium" panose="020B06030201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2">
            <a:extLst>
              <a:ext uri="{FF2B5EF4-FFF2-40B4-BE49-F238E27FC236}">
                <a16:creationId xmlns:a16="http://schemas.microsoft.com/office/drawing/2014/main" id="{B3C1F606-6395-4FF2-92A4-18262612A4A8}"/>
              </a:ext>
            </a:extLst>
          </p:cNvPr>
          <p:cNvSpPr>
            <a:spLocks noGrp="1"/>
          </p:cNvSpPr>
          <p:nvPr>
            <p:ph type="body" idx="13" hasCustomPrompt="1"/>
          </p:nvPr>
        </p:nvSpPr>
        <p:spPr>
          <a:xfrm>
            <a:off x="0" y="377998"/>
            <a:ext cx="3429000" cy="381000"/>
          </a:xfrm>
          <a:solidFill>
            <a:schemeClr val="bg1">
              <a:lumMod val="85000"/>
              <a:alpha val="55000"/>
            </a:schemeClr>
          </a:solidFill>
        </p:spPr>
        <p:txBody>
          <a:bodyPr anchor="t">
            <a:normAutofit/>
          </a:bodyPr>
          <a:lstStyle>
            <a:lvl1pPr marL="0" indent="0" algn="l">
              <a:buNone/>
              <a:defRPr sz="1800" b="0">
                <a:solidFill>
                  <a:schemeClr val="bg1"/>
                </a:solidFill>
                <a:latin typeface="Franklin Gothic Medium" panose="020B0603020102020204" pitchFamily="34" charset="0"/>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598083078"/>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629841"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49" name="Shape 49"/>
          <p:cNvSpPr txBox="1">
            <a:spLocks noGrp="1"/>
          </p:cNvSpPr>
          <p:nvPr>
            <p:ph type="body" idx="1"/>
          </p:nvPr>
        </p:nvSpPr>
        <p:spPr>
          <a:xfrm>
            <a:off x="629841" y="1681163"/>
            <a:ext cx="3868340" cy="823912"/>
          </a:xfrm>
          <a:prstGeom prst="rect">
            <a:avLst/>
          </a:prstGeom>
          <a:noFill/>
          <a:ln>
            <a:noFill/>
          </a:ln>
        </p:spPr>
        <p:txBody>
          <a:bodyPr lIns="91425" tIns="91425" rIns="91425" bIns="91425" anchor="b" anchorCtr="0"/>
          <a:lstStyle>
            <a:lvl1pPr marL="0" marR="0" lvl="0" indent="0" algn="l" rtl="0">
              <a:lnSpc>
                <a:spcPct val="90000"/>
              </a:lnSpc>
              <a:spcBef>
                <a:spcPts val="750"/>
              </a:spcBef>
              <a:buClr>
                <a:schemeClr val="dk1"/>
              </a:buClr>
              <a:buFont typeface="Arial"/>
              <a:buNone/>
              <a:defRPr sz="1800" b="1"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Font typeface="Arial"/>
              <a:buNone/>
              <a:defRPr sz="1500" b="1"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Font typeface="Arial"/>
              <a:buNone/>
              <a:defRPr sz="1350" b="1"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body" idx="2"/>
          </p:nvPr>
        </p:nvSpPr>
        <p:spPr>
          <a:xfrm>
            <a:off x="629841" y="2505075"/>
            <a:ext cx="3868340" cy="3684588"/>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body" idx="3"/>
          </p:nvPr>
        </p:nvSpPr>
        <p:spPr>
          <a:xfrm>
            <a:off x="4629151" y="1681163"/>
            <a:ext cx="3887390" cy="823912"/>
          </a:xfrm>
          <a:prstGeom prst="rect">
            <a:avLst/>
          </a:prstGeom>
          <a:noFill/>
          <a:ln>
            <a:noFill/>
          </a:ln>
        </p:spPr>
        <p:txBody>
          <a:bodyPr lIns="91425" tIns="91425" rIns="91425" bIns="91425" anchor="b" anchorCtr="0"/>
          <a:lstStyle>
            <a:lvl1pPr marL="0" marR="0" lvl="0" indent="0" algn="l" rtl="0">
              <a:lnSpc>
                <a:spcPct val="90000"/>
              </a:lnSpc>
              <a:spcBef>
                <a:spcPts val="750"/>
              </a:spcBef>
              <a:buClr>
                <a:schemeClr val="dk1"/>
              </a:buClr>
              <a:buFont typeface="Arial"/>
              <a:buNone/>
              <a:defRPr sz="1800" b="1"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Font typeface="Arial"/>
              <a:buNone/>
              <a:defRPr sz="1500" b="1"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Font typeface="Arial"/>
              <a:buNone/>
              <a:defRPr sz="1350" b="1"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body" idx="4"/>
          </p:nvPr>
        </p:nvSpPr>
        <p:spPr>
          <a:xfrm>
            <a:off x="4629151" y="2505075"/>
            <a:ext cx="3887390" cy="3684588"/>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2052703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628651"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58" name="Shape 58"/>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17236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1"/>
        <p:cNvGrpSpPr/>
        <p:nvPr/>
      </p:nvGrpSpPr>
      <p:grpSpPr>
        <a:xfrm>
          <a:off x="0" y="0"/>
          <a:ext cx="0" cy="0"/>
          <a:chOff x="0" y="0"/>
          <a:chExt cx="0" cy="0"/>
        </a:xfrm>
      </p:grpSpPr>
      <p:sp>
        <p:nvSpPr>
          <p:cNvPr id="62" name="Shape 62"/>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96980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629841" y="457201"/>
            <a:ext cx="2949178" cy="1600199"/>
          </a:xfrm>
          <a:prstGeom prst="rect">
            <a:avLst/>
          </a:prstGeom>
          <a:noFill/>
          <a:ln>
            <a:noFill/>
          </a:ln>
        </p:spPr>
        <p:txBody>
          <a:bodyPr lIns="91425" tIns="91425" rIns="91425" bIns="91425" anchor="b" anchorCtr="0"/>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67" name="Shape 67"/>
          <p:cNvSpPr>
            <a:spLocks noGrp="1"/>
          </p:cNvSpPr>
          <p:nvPr>
            <p:ph type="pic" idx="2"/>
          </p:nvPr>
        </p:nvSpPr>
        <p:spPr>
          <a:xfrm>
            <a:off x="3887391" y="987425"/>
            <a:ext cx="4629149" cy="4873624"/>
          </a:xfrm>
          <a:prstGeom prst="rect">
            <a:avLst/>
          </a:prstGeom>
          <a:no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2400" b="0"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Font typeface="Arial"/>
              <a:buNone/>
              <a:defRPr sz="2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Font typeface="Arial"/>
              <a:buNone/>
              <a:defRPr sz="18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1"/>
          </p:nvPr>
        </p:nvSpPr>
        <p:spPr>
          <a:xfrm>
            <a:off x="629841" y="2057400"/>
            <a:ext cx="2949178" cy="3811588"/>
          </a:xfrm>
          <a:prstGeom prst="rect">
            <a:avLst/>
          </a:prstGeom>
          <a:noFill/>
          <a:ln>
            <a:noFill/>
          </a:ln>
        </p:spPr>
        <p:txBody>
          <a:bodyPr lIns="91425" tIns="91425" rIns="91425" bIns="91425" anchor="t" anchorCtr="0"/>
          <a:lstStyle>
            <a:lvl1pPr marL="0" marR="0" lvl="0" indent="0" algn="l" rtl="0">
              <a:lnSpc>
                <a:spcPct val="90000"/>
              </a:lnSpc>
              <a:spcBef>
                <a:spcPts val="750"/>
              </a:spcBef>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375"/>
              </a:spcBef>
              <a:buClr>
                <a:schemeClr val="dk1"/>
              </a:buClr>
              <a:buFont typeface="Arial"/>
              <a:buNone/>
              <a:defRPr sz="1050" b="0" i="0" u="none" strike="noStrike" cap="none">
                <a:solidFill>
                  <a:schemeClr val="dk1"/>
                </a:solidFill>
                <a:latin typeface="Calibri"/>
                <a:ea typeface="Calibri"/>
                <a:cs typeface="Calibri"/>
                <a:sym typeface="Calibri"/>
              </a:defRPr>
            </a:lvl2pPr>
            <a:lvl3pPr marL="685800" marR="0" lvl="2" indent="0" algn="l" rtl="0">
              <a:lnSpc>
                <a:spcPct val="90000"/>
              </a:lnSpc>
              <a:spcBef>
                <a:spcPts val="375"/>
              </a:spcBef>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4pPr>
            <a:lvl5pPr marL="1371600" marR="0" lvl="4"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5pPr>
            <a:lvl6pPr marL="1714500" marR="0" lvl="5"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6pPr>
            <a:lvl7pPr marL="2057400" marR="0" lvl="6"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7pPr>
            <a:lvl8pPr marL="2400300" marR="0" lvl="7"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8pPr>
            <a:lvl9pPr marL="2743200" marR="0" lvl="8" indent="0" algn="l" rtl="0">
              <a:lnSpc>
                <a:spcPct val="90000"/>
              </a:lnSpc>
              <a:spcBef>
                <a:spcPts val="375"/>
              </a:spcBef>
              <a:buClr>
                <a:schemeClr val="dk1"/>
              </a:buClr>
              <a:buFont typeface="Arial"/>
              <a:buNone/>
              <a:defRPr sz="75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57320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628651"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74" name="Shape 74"/>
          <p:cNvSpPr txBox="1">
            <a:spLocks noGrp="1"/>
          </p:cNvSpPr>
          <p:nvPr>
            <p:ph type="body" idx="1"/>
          </p:nvPr>
        </p:nvSpPr>
        <p:spPr>
          <a:xfrm rot="5400000">
            <a:off x="2396331" y="57945"/>
            <a:ext cx="4351338" cy="7886699"/>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355700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8"/>
        <p:cNvGrpSpPr/>
        <p:nvPr/>
      </p:nvGrpSpPr>
      <p:grpSpPr>
        <a:xfrm>
          <a:off x="0" y="0"/>
          <a:ext cx="0" cy="0"/>
          <a:chOff x="0" y="0"/>
          <a:chExt cx="0" cy="0"/>
        </a:xfrm>
      </p:grpSpPr>
      <p:sp>
        <p:nvSpPr>
          <p:cNvPr id="79" name="Shape 79"/>
          <p:cNvSpPr txBox="1">
            <a:spLocks noGrp="1"/>
          </p:cNvSpPr>
          <p:nvPr>
            <p:ph type="title"/>
          </p:nvPr>
        </p:nvSpPr>
        <p:spPr>
          <a:xfrm rot="5400000">
            <a:off x="4623594" y="2285207"/>
            <a:ext cx="5811838" cy="1971674"/>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endParaRPr/>
          </a:p>
        </p:txBody>
      </p:sp>
      <p:sp>
        <p:nvSpPr>
          <p:cNvPr id="80" name="Shape 80"/>
          <p:cNvSpPr txBox="1">
            <a:spLocks noGrp="1"/>
          </p:cNvSpPr>
          <p:nvPr>
            <p:ph type="body" idx="1"/>
          </p:nvPr>
        </p:nvSpPr>
        <p:spPr>
          <a:xfrm rot="5400000">
            <a:off x="623094" y="370683"/>
            <a:ext cx="5811838" cy="5800724"/>
          </a:xfrm>
          <a:prstGeom prst="rect">
            <a:avLst/>
          </a:prstGeom>
          <a:noFill/>
          <a:ln>
            <a:noFill/>
          </a:ln>
        </p:spPr>
        <p:txBody>
          <a:bodyPr lIns="91425" tIns="91425" rIns="91425" bIns="91425" anchor="t" anchorCtr="0"/>
          <a:lstStyle>
            <a:lvl1pPr marL="171450" marR="0" lvl="0" indent="-38100" algn="l" rtl="0">
              <a:lnSpc>
                <a:spcPct val="90000"/>
              </a:lnSpc>
              <a:spcBef>
                <a:spcPts val="75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1" name="Shape 81"/>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11863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09BFB467-478F-4856-B2AE-FC14C82B4D36}"/>
              </a:ext>
            </a:extLst>
          </p:cNvPr>
          <p:cNvSpPr>
            <a:spLocks noGrp="1" noChangeAspect="1"/>
          </p:cNvSpPr>
          <p:nvPr>
            <p:ph type="pic" idx="10"/>
          </p:nvPr>
        </p:nvSpPr>
        <p:spPr>
          <a:xfrm>
            <a:off x="163512" y="1227138"/>
            <a:ext cx="2886075" cy="4370387"/>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5" name="Picture Placeholder 2">
            <a:extLst>
              <a:ext uri="{FF2B5EF4-FFF2-40B4-BE49-F238E27FC236}">
                <a16:creationId xmlns:a16="http://schemas.microsoft.com/office/drawing/2014/main" id="{6585D99C-AA7F-4D2D-99B2-9978B8472636}"/>
              </a:ext>
            </a:extLst>
          </p:cNvPr>
          <p:cNvSpPr>
            <a:spLocks noGrp="1" noChangeAspect="1"/>
          </p:cNvSpPr>
          <p:nvPr>
            <p:ph type="pic" idx="11"/>
          </p:nvPr>
        </p:nvSpPr>
        <p:spPr>
          <a:xfrm>
            <a:off x="3132137" y="1227138"/>
            <a:ext cx="2886075" cy="4370387"/>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6" name="Picture Placeholder 2">
            <a:extLst>
              <a:ext uri="{FF2B5EF4-FFF2-40B4-BE49-F238E27FC236}">
                <a16:creationId xmlns:a16="http://schemas.microsoft.com/office/drawing/2014/main" id="{C905AE5B-2ED2-46F4-A047-F1FDD63EEE04}"/>
              </a:ext>
            </a:extLst>
          </p:cNvPr>
          <p:cNvSpPr>
            <a:spLocks noGrp="1" noChangeAspect="1"/>
          </p:cNvSpPr>
          <p:nvPr>
            <p:ph type="pic" idx="12"/>
          </p:nvPr>
        </p:nvSpPr>
        <p:spPr>
          <a:xfrm>
            <a:off x="6088064" y="1227137"/>
            <a:ext cx="2886075" cy="4370387"/>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Text Placeholder 2">
            <a:extLst>
              <a:ext uri="{FF2B5EF4-FFF2-40B4-BE49-F238E27FC236}">
                <a16:creationId xmlns:a16="http://schemas.microsoft.com/office/drawing/2014/main" id="{39BC5723-FDCD-472C-97A2-56C373DC3875}"/>
              </a:ext>
            </a:extLst>
          </p:cNvPr>
          <p:cNvSpPr>
            <a:spLocks noGrp="1"/>
          </p:cNvSpPr>
          <p:nvPr>
            <p:ph type="body" idx="1"/>
          </p:nvPr>
        </p:nvSpPr>
        <p:spPr>
          <a:xfrm>
            <a:off x="163512" y="5715000"/>
            <a:ext cx="8816975" cy="685800"/>
          </a:xfrm>
        </p:spPr>
        <p:txBody>
          <a:bodyPr anchor="t">
            <a:normAutofit/>
          </a:bodyPr>
          <a:lstStyle>
            <a:lvl1pPr marL="0" indent="0" algn="ctr">
              <a:buNone/>
              <a:defRPr sz="1600" b="0">
                <a:latin typeface="Calibri Light" panose="020F0302020204030204" pitchFamily="34" charset="0"/>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Text Placeholder 2">
            <a:extLst>
              <a:ext uri="{FF2B5EF4-FFF2-40B4-BE49-F238E27FC236}">
                <a16:creationId xmlns:a16="http://schemas.microsoft.com/office/drawing/2014/main" id="{3E3900D7-2212-4BC0-A400-1093013DA813}"/>
              </a:ext>
            </a:extLst>
          </p:cNvPr>
          <p:cNvSpPr>
            <a:spLocks noGrp="1"/>
          </p:cNvSpPr>
          <p:nvPr>
            <p:ph type="body" idx="13" hasCustomPrompt="1"/>
          </p:nvPr>
        </p:nvSpPr>
        <p:spPr>
          <a:xfrm>
            <a:off x="0" y="377998"/>
            <a:ext cx="3429000" cy="381000"/>
          </a:xfrm>
          <a:solidFill>
            <a:schemeClr val="bg1">
              <a:lumMod val="85000"/>
              <a:alpha val="55000"/>
            </a:schemeClr>
          </a:solidFill>
        </p:spPr>
        <p:txBody>
          <a:bodyPr anchor="t">
            <a:normAutofit/>
          </a:bodyPr>
          <a:lstStyle>
            <a:lvl1pPr marL="0" indent="0" algn="l">
              <a:buNone/>
              <a:defRPr sz="1800" b="0">
                <a:solidFill>
                  <a:schemeClr val="bg1"/>
                </a:solidFill>
                <a:latin typeface="Franklin Gothic Medium" panose="020B0603020102020204" pitchFamily="34" charset="0"/>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01658383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5E00BEE4-D88B-4180-BF37-E9185F72565C}"/>
              </a:ext>
            </a:extLst>
          </p:cNvPr>
          <p:cNvSpPr>
            <a:spLocks noGrp="1" noChangeAspect="1"/>
          </p:cNvSpPr>
          <p:nvPr>
            <p:ph type="pic" idx="10"/>
          </p:nvPr>
        </p:nvSpPr>
        <p:spPr>
          <a:xfrm>
            <a:off x="163512" y="1227138"/>
            <a:ext cx="2886075" cy="4370387"/>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Picture Placeholder 2">
            <a:extLst>
              <a:ext uri="{FF2B5EF4-FFF2-40B4-BE49-F238E27FC236}">
                <a16:creationId xmlns:a16="http://schemas.microsoft.com/office/drawing/2014/main" id="{C3BE57DE-69F5-482F-824F-A72F37B62B19}"/>
              </a:ext>
            </a:extLst>
          </p:cNvPr>
          <p:cNvSpPr>
            <a:spLocks noGrp="1" noChangeAspect="1"/>
          </p:cNvSpPr>
          <p:nvPr>
            <p:ph type="pic" idx="11"/>
          </p:nvPr>
        </p:nvSpPr>
        <p:spPr>
          <a:xfrm>
            <a:off x="3132137" y="1227138"/>
            <a:ext cx="5848350" cy="4370387"/>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1" name="Text Placeholder 2">
            <a:extLst>
              <a:ext uri="{FF2B5EF4-FFF2-40B4-BE49-F238E27FC236}">
                <a16:creationId xmlns:a16="http://schemas.microsoft.com/office/drawing/2014/main" id="{4274376D-8415-4D37-9F4F-FA8E60AE9806}"/>
              </a:ext>
            </a:extLst>
          </p:cNvPr>
          <p:cNvSpPr>
            <a:spLocks noGrp="1"/>
          </p:cNvSpPr>
          <p:nvPr>
            <p:ph type="body" idx="1"/>
          </p:nvPr>
        </p:nvSpPr>
        <p:spPr>
          <a:xfrm>
            <a:off x="163512" y="5715000"/>
            <a:ext cx="8816975" cy="685800"/>
          </a:xfrm>
        </p:spPr>
        <p:txBody>
          <a:bodyPr anchor="t">
            <a:normAutofit/>
          </a:bodyPr>
          <a:lstStyle>
            <a:lvl1pPr marL="0" indent="0" algn="ctr">
              <a:buNone/>
              <a:defRPr sz="1600" b="0">
                <a:latin typeface="Calibri Light" panose="020F0302020204030204" pitchFamily="34" charset="0"/>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Text Placeholder 2">
            <a:extLst>
              <a:ext uri="{FF2B5EF4-FFF2-40B4-BE49-F238E27FC236}">
                <a16:creationId xmlns:a16="http://schemas.microsoft.com/office/drawing/2014/main" id="{99FB2D5D-2B4B-4098-B930-880FC74DDEC1}"/>
              </a:ext>
            </a:extLst>
          </p:cNvPr>
          <p:cNvSpPr>
            <a:spLocks noGrp="1"/>
          </p:cNvSpPr>
          <p:nvPr>
            <p:ph type="body" idx="13" hasCustomPrompt="1"/>
          </p:nvPr>
        </p:nvSpPr>
        <p:spPr>
          <a:xfrm>
            <a:off x="0" y="377998"/>
            <a:ext cx="3429000" cy="381000"/>
          </a:xfrm>
          <a:solidFill>
            <a:schemeClr val="bg1">
              <a:lumMod val="85000"/>
              <a:alpha val="55000"/>
            </a:schemeClr>
          </a:solidFill>
        </p:spPr>
        <p:txBody>
          <a:bodyPr anchor="t">
            <a:normAutofit/>
          </a:bodyPr>
          <a:lstStyle>
            <a:lvl1pPr marL="0" indent="0" algn="l">
              <a:buNone/>
              <a:defRPr sz="1800" b="0">
                <a:solidFill>
                  <a:schemeClr val="bg1"/>
                </a:solidFill>
                <a:latin typeface="Franklin Gothic Medium" panose="020B0603020102020204" pitchFamily="34" charset="0"/>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545821047"/>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6585D99C-AA7F-4D2D-99B2-9978B8472636}"/>
              </a:ext>
            </a:extLst>
          </p:cNvPr>
          <p:cNvSpPr>
            <a:spLocks noGrp="1" noChangeAspect="1"/>
          </p:cNvSpPr>
          <p:nvPr>
            <p:ph type="pic" idx="11"/>
          </p:nvPr>
        </p:nvSpPr>
        <p:spPr>
          <a:xfrm>
            <a:off x="163513" y="1227138"/>
            <a:ext cx="5854700" cy="4370387"/>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6" name="Picture Placeholder 2">
            <a:extLst>
              <a:ext uri="{FF2B5EF4-FFF2-40B4-BE49-F238E27FC236}">
                <a16:creationId xmlns:a16="http://schemas.microsoft.com/office/drawing/2014/main" id="{C905AE5B-2ED2-46F4-A047-F1FDD63EEE04}"/>
              </a:ext>
            </a:extLst>
          </p:cNvPr>
          <p:cNvSpPr>
            <a:spLocks noGrp="1" noChangeAspect="1"/>
          </p:cNvSpPr>
          <p:nvPr>
            <p:ph type="pic" idx="12"/>
          </p:nvPr>
        </p:nvSpPr>
        <p:spPr>
          <a:xfrm>
            <a:off x="6088064" y="1227137"/>
            <a:ext cx="2886075" cy="4370387"/>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2" name="Text Placeholder 2">
            <a:extLst>
              <a:ext uri="{FF2B5EF4-FFF2-40B4-BE49-F238E27FC236}">
                <a16:creationId xmlns:a16="http://schemas.microsoft.com/office/drawing/2014/main" id="{39BC5723-FDCD-472C-97A2-56C373DC3875}"/>
              </a:ext>
            </a:extLst>
          </p:cNvPr>
          <p:cNvSpPr>
            <a:spLocks noGrp="1"/>
          </p:cNvSpPr>
          <p:nvPr>
            <p:ph type="body" idx="1"/>
          </p:nvPr>
        </p:nvSpPr>
        <p:spPr>
          <a:xfrm>
            <a:off x="163512" y="5715000"/>
            <a:ext cx="8816975" cy="685800"/>
          </a:xfrm>
        </p:spPr>
        <p:txBody>
          <a:bodyPr anchor="t">
            <a:normAutofit/>
          </a:bodyPr>
          <a:lstStyle>
            <a:lvl1pPr marL="0" indent="0" algn="ctr">
              <a:lnSpc>
                <a:spcPct val="100000"/>
              </a:lnSpc>
              <a:buNone/>
              <a:defRPr sz="1600" b="0">
                <a:latin typeface="Calibri Light" panose="020F0302020204030204" pitchFamily="34" charset="0"/>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Text Placeholder 2">
            <a:extLst>
              <a:ext uri="{FF2B5EF4-FFF2-40B4-BE49-F238E27FC236}">
                <a16:creationId xmlns:a16="http://schemas.microsoft.com/office/drawing/2014/main" id="{CB006950-623F-45BB-A558-FD78ECAF0074}"/>
              </a:ext>
            </a:extLst>
          </p:cNvPr>
          <p:cNvSpPr>
            <a:spLocks noGrp="1"/>
          </p:cNvSpPr>
          <p:nvPr>
            <p:ph type="body" idx="13" hasCustomPrompt="1"/>
          </p:nvPr>
        </p:nvSpPr>
        <p:spPr>
          <a:xfrm>
            <a:off x="0" y="377998"/>
            <a:ext cx="3429000" cy="381000"/>
          </a:xfrm>
          <a:solidFill>
            <a:schemeClr val="bg1">
              <a:lumMod val="85000"/>
              <a:alpha val="55000"/>
            </a:schemeClr>
          </a:solidFill>
        </p:spPr>
        <p:txBody>
          <a:bodyPr anchor="t">
            <a:normAutofit/>
          </a:bodyPr>
          <a:lstStyle>
            <a:lvl1pPr marL="0" indent="0" algn="l">
              <a:buNone/>
              <a:defRPr sz="1800" b="0">
                <a:solidFill>
                  <a:schemeClr val="bg1"/>
                </a:solidFill>
                <a:latin typeface="Franklin Gothic Medium" panose="020B0603020102020204" pitchFamily="34" charset="0"/>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543642373"/>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53987237-6F00-4AD1-807C-BC14C711A0E5}"/>
              </a:ext>
            </a:extLst>
          </p:cNvPr>
          <p:cNvSpPr>
            <a:spLocks noGrp="1"/>
          </p:cNvSpPr>
          <p:nvPr>
            <p:ph type="body" idx="14"/>
          </p:nvPr>
        </p:nvSpPr>
        <p:spPr>
          <a:xfrm>
            <a:off x="6088064" y="1227136"/>
            <a:ext cx="2886075" cy="4370387"/>
          </a:xfrm>
        </p:spPr>
        <p:txBody>
          <a:bodyPr anchor="t">
            <a:normAutofit/>
          </a:bodyPr>
          <a:lstStyle>
            <a:lvl1pPr marL="0" indent="0" algn="l">
              <a:lnSpc>
                <a:spcPct val="100000"/>
              </a:lnSpc>
              <a:buNone/>
              <a:defRPr sz="1600" b="0">
                <a:latin typeface="Calibri Light" panose="020F0302020204030204" pitchFamily="34" charset="0"/>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Picture Placeholder 2">
            <a:extLst>
              <a:ext uri="{FF2B5EF4-FFF2-40B4-BE49-F238E27FC236}">
                <a16:creationId xmlns:a16="http://schemas.microsoft.com/office/drawing/2014/main" id="{6585D99C-AA7F-4D2D-99B2-9978B8472636}"/>
              </a:ext>
            </a:extLst>
          </p:cNvPr>
          <p:cNvSpPr>
            <a:spLocks noGrp="1" noChangeAspect="1"/>
          </p:cNvSpPr>
          <p:nvPr>
            <p:ph type="pic" idx="11"/>
          </p:nvPr>
        </p:nvSpPr>
        <p:spPr>
          <a:xfrm>
            <a:off x="163513" y="1227138"/>
            <a:ext cx="5854700" cy="4370387"/>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12" name="Text Placeholder 2">
            <a:extLst>
              <a:ext uri="{FF2B5EF4-FFF2-40B4-BE49-F238E27FC236}">
                <a16:creationId xmlns:a16="http://schemas.microsoft.com/office/drawing/2014/main" id="{39BC5723-FDCD-472C-97A2-56C373DC3875}"/>
              </a:ext>
            </a:extLst>
          </p:cNvPr>
          <p:cNvSpPr>
            <a:spLocks noGrp="1"/>
          </p:cNvSpPr>
          <p:nvPr>
            <p:ph type="body" idx="1"/>
          </p:nvPr>
        </p:nvSpPr>
        <p:spPr>
          <a:xfrm>
            <a:off x="163512" y="5715000"/>
            <a:ext cx="8816975" cy="685800"/>
          </a:xfrm>
        </p:spPr>
        <p:txBody>
          <a:bodyPr anchor="t">
            <a:normAutofit/>
          </a:bodyPr>
          <a:lstStyle>
            <a:lvl1pPr marL="0" indent="0" algn="ctr">
              <a:buNone/>
              <a:defRPr sz="1600" b="0">
                <a:latin typeface="Calibri Light" panose="020F0302020204030204" pitchFamily="34" charset="0"/>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2">
            <a:extLst>
              <a:ext uri="{FF2B5EF4-FFF2-40B4-BE49-F238E27FC236}">
                <a16:creationId xmlns:a16="http://schemas.microsoft.com/office/drawing/2014/main" id="{535998E1-4168-4CE8-8724-ED2855799602}"/>
              </a:ext>
            </a:extLst>
          </p:cNvPr>
          <p:cNvSpPr>
            <a:spLocks noGrp="1"/>
          </p:cNvSpPr>
          <p:nvPr>
            <p:ph type="body" idx="13" hasCustomPrompt="1"/>
          </p:nvPr>
        </p:nvSpPr>
        <p:spPr>
          <a:xfrm>
            <a:off x="0" y="377998"/>
            <a:ext cx="3429000" cy="381000"/>
          </a:xfrm>
          <a:solidFill>
            <a:schemeClr val="bg1">
              <a:lumMod val="85000"/>
              <a:alpha val="55000"/>
            </a:schemeClr>
          </a:solidFill>
        </p:spPr>
        <p:txBody>
          <a:bodyPr anchor="t">
            <a:normAutofit/>
          </a:bodyPr>
          <a:lstStyle>
            <a:lvl1pPr marL="0" indent="0" algn="l">
              <a:buNone/>
              <a:defRPr sz="1800" b="0">
                <a:solidFill>
                  <a:schemeClr val="bg1"/>
                </a:solidFill>
                <a:latin typeface="Franklin Gothic Medium" panose="020B0603020102020204" pitchFamily="34" charset="0"/>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1745223085"/>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53987237-6F00-4AD1-807C-BC14C711A0E5}"/>
              </a:ext>
            </a:extLst>
          </p:cNvPr>
          <p:cNvSpPr>
            <a:spLocks noGrp="1"/>
          </p:cNvSpPr>
          <p:nvPr>
            <p:ph type="body" idx="14"/>
          </p:nvPr>
        </p:nvSpPr>
        <p:spPr>
          <a:xfrm>
            <a:off x="6088064" y="1227136"/>
            <a:ext cx="2886075" cy="4370387"/>
          </a:xfrm>
        </p:spPr>
        <p:txBody>
          <a:bodyPr anchor="t">
            <a:normAutofit/>
          </a:bodyPr>
          <a:lstStyle>
            <a:lvl1pPr marL="0" indent="0" algn="l">
              <a:lnSpc>
                <a:spcPct val="100000"/>
              </a:lnSpc>
              <a:buNone/>
              <a:defRPr sz="1600" b="0">
                <a:latin typeface="Calibri Light" panose="020F0302020204030204" pitchFamily="34" charset="0"/>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2">
            <a:extLst>
              <a:ext uri="{FF2B5EF4-FFF2-40B4-BE49-F238E27FC236}">
                <a16:creationId xmlns:a16="http://schemas.microsoft.com/office/drawing/2014/main" id="{39BC5723-FDCD-472C-97A2-56C373DC3875}"/>
              </a:ext>
            </a:extLst>
          </p:cNvPr>
          <p:cNvSpPr>
            <a:spLocks noGrp="1"/>
          </p:cNvSpPr>
          <p:nvPr>
            <p:ph type="body" idx="1"/>
          </p:nvPr>
        </p:nvSpPr>
        <p:spPr>
          <a:xfrm>
            <a:off x="163512" y="5715000"/>
            <a:ext cx="8816975" cy="685800"/>
          </a:xfrm>
        </p:spPr>
        <p:txBody>
          <a:bodyPr anchor="t">
            <a:normAutofit/>
          </a:bodyPr>
          <a:lstStyle>
            <a:lvl1pPr marL="0" indent="0" algn="ctr">
              <a:buNone/>
              <a:defRPr sz="1600" b="0">
                <a:latin typeface="Calibri Light" panose="020F0302020204030204" pitchFamily="34" charset="0"/>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Picture Placeholder 2">
            <a:extLst>
              <a:ext uri="{FF2B5EF4-FFF2-40B4-BE49-F238E27FC236}">
                <a16:creationId xmlns:a16="http://schemas.microsoft.com/office/drawing/2014/main" id="{058FC11D-0E1C-4927-89E8-D132A5A05775}"/>
              </a:ext>
            </a:extLst>
          </p:cNvPr>
          <p:cNvSpPr>
            <a:spLocks noGrp="1" noChangeAspect="1"/>
          </p:cNvSpPr>
          <p:nvPr>
            <p:ph type="pic" idx="10"/>
          </p:nvPr>
        </p:nvSpPr>
        <p:spPr>
          <a:xfrm>
            <a:off x="163512" y="1227138"/>
            <a:ext cx="2886075" cy="4370387"/>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8" name="Picture Placeholder 2">
            <a:extLst>
              <a:ext uri="{FF2B5EF4-FFF2-40B4-BE49-F238E27FC236}">
                <a16:creationId xmlns:a16="http://schemas.microsoft.com/office/drawing/2014/main" id="{E88EF6E2-3D5D-4F4D-BD52-2D1F64E5A51E}"/>
              </a:ext>
            </a:extLst>
          </p:cNvPr>
          <p:cNvSpPr>
            <a:spLocks noGrp="1" noChangeAspect="1"/>
          </p:cNvSpPr>
          <p:nvPr>
            <p:ph type="pic" idx="11"/>
          </p:nvPr>
        </p:nvSpPr>
        <p:spPr>
          <a:xfrm>
            <a:off x="3132137" y="1227138"/>
            <a:ext cx="2886075" cy="4370387"/>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0" name="Text Placeholder 2">
            <a:extLst>
              <a:ext uri="{FF2B5EF4-FFF2-40B4-BE49-F238E27FC236}">
                <a16:creationId xmlns:a16="http://schemas.microsoft.com/office/drawing/2014/main" id="{94807CD8-8220-4059-988D-50DBF6FFCE61}"/>
              </a:ext>
            </a:extLst>
          </p:cNvPr>
          <p:cNvSpPr>
            <a:spLocks noGrp="1"/>
          </p:cNvSpPr>
          <p:nvPr>
            <p:ph type="body" idx="13" hasCustomPrompt="1"/>
          </p:nvPr>
        </p:nvSpPr>
        <p:spPr>
          <a:xfrm>
            <a:off x="0" y="377998"/>
            <a:ext cx="3429000" cy="381000"/>
          </a:xfrm>
          <a:solidFill>
            <a:schemeClr val="bg1">
              <a:lumMod val="85000"/>
              <a:alpha val="55000"/>
            </a:schemeClr>
          </a:solidFill>
        </p:spPr>
        <p:txBody>
          <a:bodyPr anchor="t">
            <a:normAutofit/>
          </a:bodyPr>
          <a:lstStyle>
            <a:lvl1pPr marL="0" indent="0" algn="l">
              <a:buNone/>
              <a:defRPr sz="1800" b="0">
                <a:solidFill>
                  <a:schemeClr val="bg1"/>
                </a:solidFill>
                <a:latin typeface="Franklin Gothic Medium" panose="020B0603020102020204" pitchFamily="34" charset="0"/>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676362260"/>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Picture Placeholder 2">
            <a:extLst>
              <a:ext uri="{FF2B5EF4-FFF2-40B4-BE49-F238E27FC236}">
                <a16:creationId xmlns:a16="http://schemas.microsoft.com/office/drawing/2014/main" id="{DA1B5CB2-6337-4102-93D4-B117EEBE793D}"/>
              </a:ext>
            </a:extLst>
          </p:cNvPr>
          <p:cNvSpPr>
            <a:spLocks noGrp="1" noChangeAspect="1"/>
          </p:cNvSpPr>
          <p:nvPr>
            <p:ph type="pic" idx="11"/>
          </p:nvPr>
        </p:nvSpPr>
        <p:spPr>
          <a:xfrm>
            <a:off x="342900" y="993198"/>
            <a:ext cx="8458200" cy="5099627"/>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7" name="Picture Placeholder 2">
            <a:extLst>
              <a:ext uri="{FF2B5EF4-FFF2-40B4-BE49-F238E27FC236}">
                <a16:creationId xmlns:a16="http://schemas.microsoft.com/office/drawing/2014/main" id="{A9E148FF-9168-4750-A0A7-50256C585B43}"/>
              </a:ext>
            </a:extLst>
          </p:cNvPr>
          <p:cNvSpPr>
            <a:spLocks noGrp="1" noChangeAspect="1"/>
          </p:cNvSpPr>
          <p:nvPr>
            <p:ph type="pic" idx="12"/>
          </p:nvPr>
        </p:nvSpPr>
        <p:spPr>
          <a:xfrm>
            <a:off x="163513" y="5436524"/>
            <a:ext cx="1571625" cy="1017530"/>
          </a:xfrm>
        </p:spPr>
        <p:txBody>
          <a:bodyPr anchor="t">
            <a:no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5" name="Text Placeholder 2">
            <a:extLst>
              <a:ext uri="{FF2B5EF4-FFF2-40B4-BE49-F238E27FC236}">
                <a16:creationId xmlns:a16="http://schemas.microsoft.com/office/drawing/2014/main" id="{0871D106-A835-4577-ADC9-10FD851A1117}"/>
              </a:ext>
            </a:extLst>
          </p:cNvPr>
          <p:cNvSpPr>
            <a:spLocks noGrp="1"/>
          </p:cNvSpPr>
          <p:nvPr>
            <p:ph type="body" idx="14" hasCustomPrompt="1"/>
          </p:nvPr>
        </p:nvSpPr>
        <p:spPr>
          <a:xfrm>
            <a:off x="2597730" y="372225"/>
            <a:ext cx="2514600" cy="381000"/>
          </a:xfrm>
          <a:noFill/>
        </p:spPr>
        <p:txBody>
          <a:bodyPr anchor="t">
            <a:normAutofit/>
          </a:bodyPr>
          <a:lstStyle>
            <a:lvl1pPr marL="0" indent="0" algn="l">
              <a:buNone/>
              <a:defRPr sz="1800" b="0">
                <a:solidFill>
                  <a:schemeClr val="bg1">
                    <a:lumMod val="50000"/>
                  </a:schemeClr>
                </a:solidFill>
                <a:latin typeface="Franklin Gothic Book" panose="020B0503020102020204" pitchFamily="34" charset="0"/>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Text Placeholder 2">
            <a:extLst>
              <a:ext uri="{FF2B5EF4-FFF2-40B4-BE49-F238E27FC236}">
                <a16:creationId xmlns:a16="http://schemas.microsoft.com/office/drawing/2014/main" id="{40FA6BC5-C834-4D5F-9FD0-1B5BF5D63A75}"/>
              </a:ext>
            </a:extLst>
          </p:cNvPr>
          <p:cNvSpPr>
            <a:spLocks noGrp="1"/>
          </p:cNvSpPr>
          <p:nvPr>
            <p:ph type="body" idx="13" hasCustomPrompt="1"/>
          </p:nvPr>
        </p:nvSpPr>
        <p:spPr>
          <a:xfrm>
            <a:off x="0" y="377998"/>
            <a:ext cx="2514600" cy="381000"/>
          </a:xfrm>
          <a:solidFill>
            <a:schemeClr val="bg1">
              <a:lumMod val="85000"/>
              <a:alpha val="55000"/>
            </a:schemeClr>
          </a:solidFill>
        </p:spPr>
        <p:txBody>
          <a:bodyPr anchor="t">
            <a:normAutofit/>
          </a:bodyPr>
          <a:lstStyle>
            <a:lvl1pPr marL="0" indent="0" algn="l">
              <a:buNone/>
              <a:defRPr sz="1800" b="0">
                <a:solidFill>
                  <a:schemeClr val="bg1"/>
                </a:solidFill>
                <a:latin typeface="Franklin Gothic Medium" panose="020B0603020102020204" pitchFamily="34" charset="0"/>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743877191"/>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FF61893-4FCD-43B0-B8B9-24BB3FCDF0CB}"/>
              </a:ext>
            </a:extLst>
          </p:cNvPr>
          <p:cNvSpPr>
            <a:spLocks noGrp="1"/>
          </p:cNvSpPr>
          <p:nvPr>
            <p:ph type="body" idx="13" hasCustomPrompt="1"/>
          </p:nvPr>
        </p:nvSpPr>
        <p:spPr>
          <a:xfrm>
            <a:off x="0" y="377998"/>
            <a:ext cx="3429000" cy="381000"/>
          </a:xfrm>
          <a:solidFill>
            <a:schemeClr val="bg1">
              <a:lumMod val="85000"/>
              <a:alpha val="55000"/>
            </a:schemeClr>
          </a:solidFill>
        </p:spPr>
        <p:txBody>
          <a:bodyPr anchor="t">
            <a:normAutofit/>
          </a:bodyPr>
          <a:lstStyle>
            <a:lvl1pPr marL="0" indent="0" algn="l">
              <a:buNone/>
              <a:defRPr sz="1800" b="0">
                <a:solidFill>
                  <a:schemeClr val="bg1"/>
                </a:solidFill>
                <a:latin typeface="Franklin Gothic Medium" panose="020B0603020102020204" pitchFamily="34" charset="0"/>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543374947"/>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AE26069D-9DCF-4A5A-856A-3236E5C151C6}"/>
              </a:ext>
            </a:extLst>
          </p:cNvPr>
          <p:cNvSpPr/>
          <p:nvPr userDrawn="1"/>
        </p:nvSpPr>
        <p:spPr>
          <a:xfrm>
            <a:off x="0" y="6537325"/>
            <a:ext cx="9144000" cy="32067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TextBox 8">
            <a:extLst>
              <a:ext uri="{FF2B5EF4-FFF2-40B4-BE49-F238E27FC236}">
                <a16:creationId xmlns:a16="http://schemas.microsoft.com/office/drawing/2014/main" id="{A5DA8619-41A4-4018-AD17-D6C8883688EB}"/>
              </a:ext>
            </a:extLst>
          </p:cNvPr>
          <p:cNvSpPr txBox="1">
            <a:spLocks noChangeArrowheads="1"/>
          </p:cNvSpPr>
          <p:nvPr userDrawn="1"/>
        </p:nvSpPr>
        <p:spPr bwMode="auto">
          <a:xfrm>
            <a:off x="76199" y="6523038"/>
            <a:ext cx="1968731" cy="338554"/>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1400" b="0" dirty="0">
                <a:solidFill>
                  <a:schemeClr val="tx1"/>
                </a:solidFill>
                <a:latin typeface="Franklin Gothic Medium" panose="020B0603020102020204" pitchFamily="34" charset="0"/>
              </a:rPr>
              <a:t>WATER VALLEY ISD  </a:t>
            </a:r>
            <a:r>
              <a:rPr lang="en-US" altLang="en-US" sz="1600" b="1" dirty="0">
                <a:solidFill>
                  <a:schemeClr val="tx1"/>
                </a:solidFill>
                <a:latin typeface="Franklin Gothic Medium" panose="020B0603020102020204" pitchFamily="34" charset="0"/>
              </a:rPr>
              <a:t>//</a:t>
            </a:r>
          </a:p>
        </p:txBody>
      </p:sp>
      <p:sp>
        <p:nvSpPr>
          <p:cNvPr id="10" name="TextBox 9">
            <a:extLst>
              <a:ext uri="{FF2B5EF4-FFF2-40B4-BE49-F238E27FC236}">
                <a16:creationId xmlns:a16="http://schemas.microsoft.com/office/drawing/2014/main" id="{5427D8D0-3148-4553-A329-DF140811D86D}"/>
              </a:ext>
            </a:extLst>
          </p:cNvPr>
          <p:cNvSpPr txBox="1"/>
          <p:nvPr userDrawn="1"/>
        </p:nvSpPr>
        <p:spPr>
          <a:xfrm>
            <a:off x="1954085" y="6587741"/>
            <a:ext cx="4038600" cy="247650"/>
          </a:xfrm>
          <a:prstGeom prst="rect">
            <a:avLst/>
          </a:prstGeom>
          <a:noFill/>
        </p:spPr>
        <p:txBody>
          <a:bodyPr>
            <a:spAutoFit/>
          </a:bodyPr>
          <a:lstStyle/>
          <a:p>
            <a:pPr eaLnBrk="1" fontAlgn="auto" hangingPunct="1">
              <a:spcBef>
                <a:spcPts val="0"/>
              </a:spcBef>
              <a:spcAft>
                <a:spcPts val="0"/>
              </a:spcAft>
              <a:defRPr/>
            </a:pPr>
            <a:r>
              <a:rPr lang="en-US" sz="1000" b="0" spc="600" dirty="0">
                <a:solidFill>
                  <a:schemeClr val="tx1">
                    <a:lumMod val="65000"/>
                    <a:lumOff val="35000"/>
                  </a:schemeClr>
                </a:solidFill>
                <a:latin typeface="Franklin Gothic Book" panose="020B0503020102020204" pitchFamily="34" charset="0"/>
              </a:rPr>
              <a:t>NOVEMBER 2019 BOND ISSUE</a:t>
            </a:r>
          </a:p>
        </p:txBody>
      </p:sp>
      <p:pic>
        <p:nvPicPr>
          <p:cNvPr id="11" name="Picture 10">
            <a:extLst>
              <a:ext uri="{FF2B5EF4-FFF2-40B4-BE49-F238E27FC236}">
                <a16:creationId xmlns:a16="http://schemas.microsoft.com/office/drawing/2014/main" id="{9227E8AB-0E74-4392-9908-8B51BED38D02}"/>
              </a:ext>
            </a:extLst>
          </p:cNvPr>
          <p:cNvPicPr>
            <a:picLocks noChangeAspect="1" noChangeArrowheads="1"/>
          </p:cNvPicPr>
          <p:nvPr userDrawn="1"/>
        </p:nvPicPr>
        <p:blipFill rotWithShape="1">
          <a:blip r:embed="rId16" cstate="email">
            <a:alphaModFix amt="75000"/>
            <a:extLst>
              <a:ext uri="{28A0092B-C50C-407E-A947-70E740481C1C}">
                <a14:useLocalDpi xmlns:a14="http://schemas.microsoft.com/office/drawing/2010/main"/>
              </a:ext>
            </a:extLst>
          </a:blip>
          <a:srcRect l="17616" t="2371" r="18736" b="57682"/>
          <a:stretch/>
        </p:blipFill>
        <p:spPr bwMode="auto">
          <a:xfrm>
            <a:off x="7994476" y="6577014"/>
            <a:ext cx="98647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3684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3" r:id="rId4"/>
    <p:sldLayoutId id="2147483672" r:id="rId5"/>
    <p:sldLayoutId id="2147483673" r:id="rId6"/>
    <p:sldLayoutId id="2147483674" r:id="rId7"/>
    <p:sldLayoutId id="2147483665" r:id="rId8"/>
    <p:sldLayoutId id="2147483666" r:id="rId9"/>
    <p:sldLayoutId id="2147483667" r:id="rId10"/>
    <p:sldLayoutId id="2147483668" r:id="rId11"/>
    <p:sldLayoutId id="2147483669" r:id="rId12"/>
    <p:sldLayoutId id="2147483670" r:id="rId13"/>
    <p:sldLayoutId id="2147483671" r:id="rId14"/>
  </p:sldLayoutIdLst>
  <p:transition spd="slow">
    <p:fade/>
  </p:transition>
  <p:txStyles>
    <p:titleStyle>
      <a:lvl1pPr algn="ctr" defTabSz="914400" rtl="0" eaLnBrk="1" latinLnBrk="0" hangingPunct="1">
        <a:lnSpc>
          <a:spcPct val="90000"/>
        </a:lnSpc>
        <a:spcBef>
          <a:spcPct val="0"/>
        </a:spcBef>
        <a:buNone/>
        <a:defRPr sz="3200" b="1" kern="1200">
          <a:solidFill>
            <a:schemeClr val="bg1"/>
          </a:solidFill>
          <a:latin typeface="Franklin Gothic Medium" panose="020B0603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lumMod val="75000"/>
            </a:schemeClr>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1" y="365125"/>
            <a:ext cx="78866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628651" y="1825625"/>
            <a:ext cx="78866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rgbClr val="888888"/>
                </a:solidFill>
                <a:latin typeface="Calibri"/>
                <a:ea typeface="Calibri"/>
                <a:cs typeface="Calibri"/>
                <a:sym typeface="Calibri"/>
              </a:rPr>
              <a:pPr algn="r">
                <a:buSzPct val="25000"/>
              </a:pP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090555309"/>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60.jpeg"/><Relationship Id="rId4" Type="http://schemas.openxmlformats.org/officeDocument/2006/relationships/image" Target="../media/image59.jpeg"/></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63.emf"/><Relationship Id="rId4" Type="http://schemas.openxmlformats.org/officeDocument/2006/relationships/image" Target="../media/image62.jpeg"/></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64.emf"/><Relationship Id="rId4" Type="http://schemas.openxmlformats.org/officeDocument/2006/relationships/image" Target="../media/image62.jpeg"/></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18.xml"/><Relationship Id="rId5" Type="http://schemas.openxmlformats.org/officeDocument/2006/relationships/image" Target="../media/image62.jpeg"/><Relationship Id="rId4" Type="http://schemas.openxmlformats.org/officeDocument/2006/relationships/image" Target="../media/image66.png"/></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62.jpeg"/></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62.jpeg"/><Relationship Id="rId4" Type="http://schemas.openxmlformats.org/officeDocument/2006/relationships/image" Target="../media/image61.png"/></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62.jpeg"/></Relationships>
</file>

<file path=ppt/slides/_rels/slide5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1.png"/><Relationship Id="rId1" Type="http://schemas.openxmlformats.org/officeDocument/2006/relationships/slideLayout" Target="../slideLayouts/slideLayout10.xml"/><Relationship Id="rId4" Type="http://schemas.openxmlformats.org/officeDocument/2006/relationships/image" Target="../media/image70.png"/></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C2D0331-B32B-48B6-AD90-F5B316C2C9C3}"/>
              </a:ext>
            </a:extLst>
          </p:cNvPr>
          <p:cNvSpPr txBox="1">
            <a:spLocks noChangeArrowheads="1"/>
          </p:cNvSpPr>
          <p:nvPr/>
        </p:nvSpPr>
        <p:spPr bwMode="auto">
          <a:xfrm>
            <a:off x="6248400" y="4860925"/>
            <a:ext cx="2327275"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Aft>
                <a:spcPts val="800"/>
              </a:spcAft>
            </a:pPr>
            <a:r>
              <a:rPr lang="en-US" altLang="en-US" dirty="0">
                <a:solidFill>
                  <a:schemeClr val="bg1"/>
                </a:solidFill>
                <a:latin typeface="Franklin Gothic Medium" panose="020B0603020102020204" pitchFamily="34" charset="0"/>
              </a:rPr>
              <a:t>THE BACKGROUND</a:t>
            </a:r>
          </a:p>
          <a:p>
            <a:pPr algn="r" eaLnBrk="1" hangingPunct="1">
              <a:spcAft>
                <a:spcPts val="800"/>
              </a:spcAft>
            </a:pPr>
            <a:r>
              <a:rPr lang="en-US" altLang="en-US" dirty="0">
                <a:solidFill>
                  <a:schemeClr val="bg1"/>
                </a:solidFill>
                <a:latin typeface="Franklin Gothic Medium" panose="020B0603020102020204" pitchFamily="34" charset="0"/>
              </a:rPr>
              <a:t>THE ISSUES</a:t>
            </a:r>
          </a:p>
          <a:p>
            <a:pPr algn="r" eaLnBrk="1" hangingPunct="1">
              <a:spcAft>
                <a:spcPts val="800"/>
              </a:spcAft>
            </a:pPr>
            <a:r>
              <a:rPr lang="en-US" altLang="en-US" dirty="0">
                <a:solidFill>
                  <a:schemeClr val="bg1"/>
                </a:solidFill>
                <a:latin typeface="Franklin Gothic Medium" panose="020B0603020102020204" pitchFamily="34" charset="0"/>
              </a:rPr>
              <a:t>THE OPPORTUNITY</a:t>
            </a:r>
          </a:p>
          <a:p>
            <a:pPr algn="r" eaLnBrk="1" hangingPunct="1">
              <a:spcAft>
                <a:spcPts val="800"/>
              </a:spcAft>
            </a:pPr>
            <a:r>
              <a:rPr lang="en-US" altLang="en-US" dirty="0">
                <a:solidFill>
                  <a:schemeClr val="bg1"/>
                </a:solidFill>
                <a:latin typeface="Franklin Gothic Medium" panose="020B0603020102020204" pitchFamily="34" charset="0"/>
              </a:rPr>
              <a:t>THE IMPACT</a:t>
            </a:r>
          </a:p>
        </p:txBody>
      </p:sp>
      <p:sp>
        <p:nvSpPr>
          <p:cNvPr id="6" name="TextBox 5">
            <a:extLst>
              <a:ext uri="{FF2B5EF4-FFF2-40B4-BE49-F238E27FC236}">
                <a16:creationId xmlns:a16="http://schemas.microsoft.com/office/drawing/2014/main" id="{66C22D6C-5D9A-4237-AE76-B0858C843C50}"/>
              </a:ext>
            </a:extLst>
          </p:cNvPr>
          <p:cNvSpPr txBox="1"/>
          <p:nvPr/>
        </p:nvSpPr>
        <p:spPr>
          <a:xfrm>
            <a:off x="62275" y="3099137"/>
            <a:ext cx="7017545" cy="1015663"/>
          </a:xfrm>
          <a:prstGeom prst="rect">
            <a:avLst/>
          </a:prstGeom>
          <a:noFill/>
        </p:spPr>
        <p:txBody>
          <a:bodyPr wrap="square">
            <a:spAutoFit/>
          </a:bodyPr>
          <a:lstStyle/>
          <a:p>
            <a:pPr algn="r" eaLnBrk="1" fontAlgn="auto" hangingPunct="1">
              <a:spcBef>
                <a:spcPts val="0"/>
              </a:spcBef>
              <a:spcAft>
                <a:spcPts val="0"/>
              </a:spcAft>
              <a:defRPr/>
            </a:pPr>
            <a:r>
              <a:rPr lang="en-US" sz="6000" b="1" spc="300" dirty="0">
                <a:solidFill>
                  <a:schemeClr val="bg1"/>
                </a:solidFill>
                <a:latin typeface="Franklin Gothic Demi Cond" panose="020B0706030402020204" pitchFamily="34" charset="0"/>
              </a:rPr>
              <a:t>WATER VALLEY ISD</a:t>
            </a:r>
          </a:p>
        </p:txBody>
      </p:sp>
      <p:cxnSp>
        <p:nvCxnSpPr>
          <p:cNvPr id="8" name="Straight Connector 7">
            <a:extLst>
              <a:ext uri="{FF2B5EF4-FFF2-40B4-BE49-F238E27FC236}">
                <a16:creationId xmlns:a16="http://schemas.microsoft.com/office/drawing/2014/main" id="{2EC97115-42EB-4034-81EA-790F999F09B3}"/>
              </a:ext>
            </a:extLst>
          </p:cNvPr>
          <p:cNvCxnSpPr/>
          <p:nvPr/>
        </p:nvCxnSpPr>
        <p:spPr>
          <a:xfrm>
            <a:off x="0" y="4114800"/>
            <a:ext cx="9144000" cy="1588"/>
          </a:xfrm>
          <a:prstGeom prst="line">
            <a:avLst/>
          </a:prstGeom>
          <a:ln w="1079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F56EF03-BB55-40AC-9BC3-E2A59D0A5FBB}"/>
              </a:ext>
            </a:extLst>
          </p:cNvPr>
          <p:cNvCxnSpPr/>
          <p:nvPr/>
        </p:nvCxnSpPr>
        <p:spPr>
          <a:xfrm>
            <a:off x="0" y="4191000"/>
            <a:ext cx="9144000" cy="1588"/>
          </a:xfrm>
          <a:prstGeom prst="line">
            <a:avLst/>
          </a:prstGeom>
          <a:ln w="635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671E9F1-54A0-4A16-84AD-B7A7FB9C96D3}"/>
              </a:ext>
            </a:extLst>
          </p:cNvPr>
          <p:cNvCxnSpPr>
            <a:cxnSpLocks/>
          </p:cNvCxnSpPr>
          <p:nvPr/>
        </p:nvCxnSpPr>
        <p:spPr>
          <a:xfrm>
            <a:off x="8575675" y="4953000"/>
            <a:ext cx="0" cy="129540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437180B-398E-48F7-974B-1388B0F10C2E}"/>
              </a:ext>
            </a:extLst>
          </p:cNvPr>
          <p:cNvSpPr txBox="1"/>
          <p:nvPr/>
        </p:nvSpPr>
        <p:spPr>
          <a:xfrm>
            <a:off x="1515418" y="4267200"/>
            <a:ext cx="7426970" cy="400110"/>
          </a:xfrm>
          <a:prstGeom prst="rect">
            <a:avLst/>
          </a:prstGeom>
          <a:noFill/>
        </p:spPr>
        <p:txBody>
          <a:bodyPr wrap="none">
            <a:spAutoFit/>
          </a:bodyPr>
          <a:lstStyle/>
          <a:p>
            <a:pPr algn="r" eaLnBrk="1" fontAlgn="auto" hangingPunct="1">
              <a:spcBef>
                <a:spcPts val="0"/>
              </a:spcBef>
              <a:spcAft>
                <a:spcPts val="0"/>
              </a:spcAft>
              <a:defRPr/>
            </a:pPr>
            <a:r>
              <a:rPr lang="en-US" sz="2000" spc="600" dirty="0">
                <a:solidFill>
                  <a:srgbClr val="A7A7A7"/>
                </a:solidFill>
                <a:latin typeface="Franklin Gothic Book" panose="020B0503020102020204" pitchFamily="34" charset="0"/>
              </a:rPr>
              <a:t>NOVEMBER 2019 </a:t>
            </a:r>
            <a:r>
              <a:rPr lang="en-US" sz="2000" spc="600" dirty="0" smtClean="0">
                <a:solidFill>
                  <a:srgbClr val="A7A7A7"/>
                </a:solidFill>
                <a:latin typeface="Franklin Gothic Book" panose="020B0503020102020204" pitchFamily="34" charset="0"/>
              </a:rPr>
              <a:t>16 MILLIONBOND </a:t>
            </a:r>
            <a:r>
              <a:rPr lang="en-US" sz="2000" spc="600" dirty="0">
                <a:solidFill>
                  <a:srgbClr val="A7A7A7"/>
                </a:solidFill>
                <a:latin typeface="Franklin Gothic Book" panose="020B0503020102020204" pitchFamily="34" charset="0"/>
              </a:rPr>
              <a:t>ISSUE</a:t>
            </a:r>
          </a:p>
        </p:txBody>
      </p:sp>
      <p:pic>
        <p:nvPicPr>
          <p:cNvPr id="7" name="Picture 7">
            <a:extLst>
              <a:ext uri="{FF2B5EF4-FFF2-40B4-BE49-F238E27FC236}">
                <a16:creationId xmlns:a16="http://schemas.microsoft.com/office/drawing/2014/main" id="{50825C9C-A1A3-4514-B5CD-D2BBCA6643B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p:blipFill>
        <p:spPr bwMode="auto">
          <a:xfrm>
            <a:off x="5757623" y="2492330"/>
            <a:ext cx="2818052"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7249AD27-9584-4AAD-A793-A05C16ADF31F}"/>
              </a:ext>
            </a:extLst>
          </p:cNvPr>
          <p:cNvSpPr/>
          <p:nvPr/>
        </p:nvSpPr>
        <p:spPr>
          <a:xfrm>
            <a:off x="0" y="6479177"/>
            <a:ext cx="9144000" cy="39693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25250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0-#ppt_w/2"/>
                                          </p:val>
                                        </p:tav>
                                        <p:tav tm="100000">
                                          <p:val>
                                            <p:strVal val="#ppt_x"/>
                                          </p:val>
                                        </p:tav>
                                      </p:tavLst>
                                    </p:anim>
                                    <p:anim calcmode="lin" valueType="num">
                                      <p:cBhvr additive="base">
                                        <p:cTn id="13" dur="10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17" presetClass="entr" presetSubtype="8"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ppt_x</p:attrName>
                                        </p:attrNameLst>
                                      </p:cBhvr>
                                      <p:tavLst>
                                        <p:tav tm="0">
                                          <p:val>
                                            <p:strVal val="#ppt_x-#ppt_w/2"/>
                                          </p:val>
                                        </p:tav>
                                        <p:tav tm="100000">
                                          <p:val>
                                            <p:strVal val="#ppt_x"/>
                                          </p:val>
                                        </p:tav>
                                      </p:tavLst>
                                    </p:anim>
                                    <p:anim calcmode="lin" valueType="num">
                                      <p:cBhvr>
                                        <p:cTn id="24" dur="1000" fill="hold"/>
                                        <p:tgtEl>
                                          <p:spTgt spid="11"/>
                                        </p:tgtEl>
                                        <p:attrNameLst>
                                          <p:attrName>ppt_y</p:attrName>
                                        </p:attrNameLst>
                                      </p:cBhvr>
                                      <p:tavLst>
                                        <p:tav tm="0">
                                          <p:val>
                                            <p:strVal val="#ppt_y"/>
                                          </p:val>
                                        </p:tav>
                                        <p:tav tm="100000">
                                          <p:val>
                                            <p:strVal val="#ppt_y"/>
                                          </p:val>
                                        </p:tav>
                                      </p:tavLst>
                                    </p:anim>
                                    <p:anim calcmode="lin" valueType="num">
                                      <p:cBhvr>
                                        <p:cTn id="25" dur="1000" fill="hold"/>
                                        <p:tgtEl>
                                          <p:spTgt spid="11"/>
                                        </p:tgtEl>
                                        <p:attrNameLst>
                                          <p:attrName>ppt_w</p:attrName>
                                        </p:attrNameLst>
                                      </p:cBhvr>
                                      <p:tavLst>
                                        <p:tav tm="0">
                                          <p:val>
                                            <p:fltVal val="0"/>
                                          </p:val>
                                        </p:tav>
                                        <p:tav tm="100000">
                                          <p:val>
                                            <p:strVal val="#ppt_w"/>
                                          </p:val>
                                        </p:tav>
                                      </p:tavLst>
                                    </p:anim>
                                    <p:anim calcmode="lin" valueType="num">
                                      <p:cBhvr>
                                        <p:cTn id="26" dur="1000" fill="hold"/>
                                        <p:tgtEl>
                                          <p:spTgt spid="11"/>
                                        </p:tgtEl>
                                        <p:attrNameLst>
                                          <p:attrName>ppt_h</p:attrName>
                                        </p:attrNameLst>
                                      </p:cBhvr>
                                      <p:tavLst>
                                        <p:tav tm="0">
                                          <p:val>
                                            <p:strVal val="#ppt_h"/>
                                          </p:val>
                                        </p:tav>
                                        <p:tav tm="100000">
                                          <p:val>
                                            <p:strVal val="#ppt_h"/>
                                          </p:val>
                                        </p:tav>
                                      </p:tavLst>
                                    </p:anim>
                                  </p:childTnLst>
                                </p:cTn>
                              </p:par>
                              <p:par>
                                <p:cTn id="27" presetID="49" presetClass="entr" presetSubtype="0" decel="10000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 calcmode="lin" valueType="num">
                                      <p:cBhvr>
                                        <p:cTn id="31" dur="500" fill="hold"/>
                                        <p:tgtEl>
                                          <p:spTgt spid="7"/>
                                        </p:tgtEl>
                                        <p:attrNameLst>
                                          <p:attrName>style.rotation</p:attrName>
                                        </p:attrNameLst>
                                      </p:cBhvr>
                                      <p:tavLst>
                                        <p:tav tm="0">
                                          <p:val>
                                            <p:fltVal val="360"/>
                                          </p:val>
                                        </p:tav>
                                        <p:tav tm="100000">
                                          <p:val>
                                            <p:fltVal val="0"/>
                                          </p:val>
                                        </p:tav>
                                      </p:tavLst>
                                    </p:anim>
                                    <p:animEffect transition="in" filter="fade">
                                      <p:cBhvr>
                                        <p:cTn id="32" dur="500"/>
                                        <p:tgtEl>
                                          <p:spTgt spid="7"/>
                                        </p:tgtEl>
                                      </p:cBhvr>
                                    </p:animEffect>
                                  </p:childTnLst>
                                </p:cTn>
                              </p:par>
                            </p:childTnLst>
                          </p:cTn>
                        </p:par>
                        <p:par>
                          <p:cTn id="33" fill="hold">
                            <p:stCondLst>
                              <p:cond delay="4000"/>
                            </p:stCondLst>
                            <p:childTnLst>
                              <p:par>
                                <p:cTn id="34" presetID="22" presetClass="entr" presetSubtype="1"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4000"/>
                                        <p:tgtEl>
                                          <p:spTgt spid="10"/>
                                        </p:tgtEl>
                                      </p:cBhvr>
                                    </p:animEffect>
                                  </p:childTnLst>
                                </p:cTn>
                              </p:par>
                              <p:par>
                                <p:cTn id="37" presetID="2" presetClass="entr" presetSubtype="8" fill="hold" grpId="0" nodeType="with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anim calcmode="lin" valueType="num">
                                      <p:cBhvr additive="base">
                                        <p:cTn id="39" dur="10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40" dur="1000" fill="hold"/>
                                        <p:tgtEl>
                                          <p:spTgt spid="5">
                                            <p:txEl>
                                              <p:pRg st="0" end="0"/>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1000"/>
                                  </p:stCondLst>
                                  <p:childTnLst>
                                    <p:set>
                                      <p:cBhvr>
                                        <p:cTn id="42" dur="1" fill="hold">
                                          <p:stCondLst>
                                            <p:cond delay="0"/>
                                          </p:stCondLst>
                                        </p:cTn>
                                        <p:tgtEl>
                                          <p:spTgt spid="5">
                                            <p:txEl>
                                              <p:pRg st="1" end="1"/>
                                            </p:txEl>
                                          </p:spTgt>
                                        </p:tgtEl>
                                        <p:attrNameLst>
                                          <p:attrName>style.visibility</p:attrName>
                                        </p:attrNameLst>
                                      </p:cBhvr>
                                      <p:to>
                                        <p:strVal val="visible"/>
                                      </p:to>
                                    </p:set>
                                    <p:anim calcmode="lin" valueType="num">
                                      <p:cBhvr additive="base">
                                        <p:cTn id="43" dur="10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5">
                                            <p:txEl>
                                              <p:pRg st="1" end="1"/>
                                            </p:txEl>
                                          </p:spTgt>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2000"/>
                                  </p:stCondLst>
                                  <p:childTnLst>
                                    <p:set>
                                      <p:cBhvr>
                                        <p:cTn id="46" dur="1" fill="hold">
                                          <p:stCondLst>
                                            <p:cond delay="0"/>
                                          </p:stCondLst>
                                        </p:cTn>
                                        <p:tgtEl>
                                          <p:spTgt spid="5">
                                            <p:txEl>
                                              <p:pRg st="2" end="2"/>
                                            </p:txEl>
                                          </p:spTgt>
                                        </p:tgtEl>
                                        <p:attrNameLst>
                                          <p:attrName>style.visibility</p:attrName>
                                        </p:attrNameLst>
                                      </p:cBhvr>
                                      <p:to>
                                        <p:strVal val="visible"/>
                                      </p:to>
                                    </p:set>
                                    <p:anim calcmode="lin" valueType="num">
                                      <p:cBhvr additive="base">
                                        <p:cTn id="47" dur="10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48" dur="1000" fill="hold"/>
                                        <p:tgtEl>
                                          <p:spTgt spid="5">
                                            <p:txEl>
                                              <p:pRg st="2" end="2"/>
                                            </p:txEl>
                                          </p:spTgt>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3000"/>
                                  </p:stCondLst>
                                  <p:childTnLst>
                                    <p:set>
                                      <p:cBhvr>
                                        <p:cTn id="50" dur="1" fill="hold">
                                          <p:stCondLst>
                                            <p:cond delay="0"/>
                                          </p:stCondLst>
                                        </p:cTn>
                                        <p:tgtEl>
                                          <p:spTgt spid="5">
                                            <p:txEl>
                                              <p:pRg st="3" end="3"/>
                                            </p:txEl>
                                          </p:spTgt>
                                        </p:tgtEl>
                                        <p:attrNameLst>
                                          <p:attrName>style.visibility</p:attrName>
                                        </p:attrNameLst>
                                      </p:cBhvr>
                                      <p:to>
                                        <p:strVal val="visible"/>
                                      </p:to>
                                    </p:set>
                                    <p:anim calcmode="lin" valueType="num">
                                      <p:cBhvr additive="base">
                                        <p:cTn id="51" dur="10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52" dur="10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BD46FA-1DC9-47C4-B65D-FA4F910A6E24}"/>
              </a:ext>
            </a:extLst>
          </p:cNvPr>
          <p:cNvSpPr>
            <a:spLocks noGrp="1"/>
          </p:cNvSpPr>
          <p:nvPr>
            <p:ph type="body" idx="14"/>
          </p:nvPr>
        </p:nvSpPr>
        <p:spPr/>
        <p:txBody>
          <a:bodyPr/>
          <a:lstStyle/>
          <a:p>
            <a:r>
              <a:rPr lang="en-US" dirty="0"/>
              <a:t>Kitchen facilities lack adequate space for staff to operate.</a:t>
            </a:r>
          </a:p>
          <a:p>
            <a:endParaRPr lang="en-US" dirty="0"/>
          </a:p>
          <a:p>
            <a:r>
              <a:rPr lang="en-US" dirty="0"/>
              <a:t>Pantry and storage spaces have also become overcrowded in order to accommodate the student population.</a:t>
            </a:r>
          </a:p>
          <a:p>
            <a:endParaRPr lang="en-US" dirty="0"/>
          </a:p>
          <a:p>
            <a:r>
              <a:rPr lang="en-US" dirty="0"/>
              <a:t>The facilities, despite proper maintenance, have begun to show their age.</a:t>
            </a:r>
          </a:p>
        </p:txBody>
      </p:sp>
      <p:sp>
        <p:nvSpPr>
          <p:cNvPr id="4" name="Text Placeholder 3">
            <a:extLst>
              <a:ext uri="{FF2B5EF4-FFF2-40B4-BE49-F238E27FC236}">
                <a16:creationId xmlns:a16="http://schemas.microsoft.com/office/drawing/2014/main" id="{89F55B7E-72C7-4BF3-A624-B6918F667340}"/>
              </a:ext>
            </a:extLst>
          </p:cNvPr>
          <p:cNvSpPr>
            <a:spLocks noGrp="1"/>
          </p:cNvSpPr>
          <p:nvPr>
            <p:ph type="body" idx="1"/>
          </p:nvPr>
        </p:nvSpPr>
        <p:spPr/>
        <p:txBody>
          <a:bodyPr/>
          <a:lstStyle/>
          <a:p>
            <a:endParaRPr lang="en-US"/>
          </a:p>
        </p:txBody>
      </p:sp>
      <p:sp>
        <p:nvSpPr>
          <p:cNvPr id="6" name="Text Placeholder 5">
            <a:extLst>
              <a:ext uri="{FF2B5EF4-FFF2-40B4-BE49-F238E27FC236}">
                <a16:creationId xmlns:a16="http://schemas.microsoft.com/office/drawing/2014/main" id="{2B177030-89D3-496E-BCF2-3CBF5FA15019}"/>
              </a:ext>
            </a:extLst>
          </p:cNvPr>
          <p:cNvSpPr txBox="1">
            <a:spLocks/>
          </p:cNvSpPr>
          <p:nvPr/>
        </p:nvSpPr>
        <p:spPr>
          <a:xfrm>
            <a:off x="0" y="377998"/>
            <a:ext cx="3429000" cy="381000"/>
          </a:xfrm>
          <a:prstGeom prst="rect">
            <a:avLst/>
          </a:prstGeom>
          <a:solidFill>
            <a:schemeClr val="bg1">
              <a:lumMod val="85000"/>
              <a:alpha val="55000"/>
            </a:schemeClr>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       THE ISSUES – THE INTERIOR</a:t>
            </a:r>
          </a:p>
        </p:txBody>
      </p:sp>
      <p:pic>
        <p:nvPicPr>
          <p:cNvPr id="17" name="Picture Placeholder 16" descr="A picture containing indoor, building, wall&#10;&#10;Description automatically generated">
            <a:extLst>
              <a:ext uri="{FF2B5EF4-FFF2-40B4-BE49-F238E27FC236}">
                <a16:creationId xmlns:a16="http://schemas.microsoft.com/office/drawing/2014/main" id="{F64AB0D3-D622-4034-AE7E-E7DBBF419056}"/>
              </a:ext>
            </a:extLst>
          </p:cNvPr>
          <p:cNvPicPr>
            <a:picLocks noGrp="1" noChangeAspect="1"/>
          </p:cNvPicPr>
          <p:nvPr>
            <p:ph type="pic" idx="11"/>
          </p:nvPr>
        </p:nvPicPr>
        <p:blipFill>
          <a:blip r:embed="rId2" cstate="email">
            <a:extLst>
              <a:ext uri="{28A0092B-C50C-407E-A947-70E740481C1C}">
                <a14:useLocalDpi xmlns:a14="http://schemas.microsoft.com/office/drawing/2010/main"/>
              </a:ext>
            </a:extLst>
          </a:blip>
          <a:srcRect/>
          <a:stretch>
            <a:fillRect/>
          </a:stretch>
        </p:blipFill>
        <p:spPr>
          <a:xfrm rot="5400000">
            <a:off x="2390775" y="1970088"/>
            <a:ext cx="4370388" cy="2886075"/>
          </a:xfrm>
        </p:spPr>
      </p:pic>
      <p:pic>
        <p:nvPicPr>
          <p:cNvPr id="19" name="Picture 18" descr="A picture containing indoor, wall&#10;&#10;Description automatically generated">
            <a:extLst>
              <a:ext uri="{FF2B5EF4-FFF2-40B4-BE49-F238E27FC236}">
                <a16:creationId xmlns:a16="http://schemas.microsoft.com/office/drawing/2014/main" id="{6D1A7A72-45F6-4CF6-BCDF-55A21D6F1B7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568148" y="1958796"/>
            <a:ext cx="4370386" cy="2907067"/>
          </a:xfrm>
          <a:prstGeom prst="rect">
            <a:avLst/>
          </a:prstGeom>
        </p:spPr>
      </p:pic>
    </p:spTree>
    <p:extLst>
      <p:ext uri="{BB962C8B-B14F-4D97-AF65-F5344CB8AC3E}">
        <p14:creationId xmlns:p14="http://schemas.microsoft.com/office/powerpoint/2010/main" val="23229201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5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childTnLst>
                                </p:cTn>
                              </p:par>
                              <p:par>
                                <p:cTn id="8" presetID="10" presetClass="entr" presetSubtype="0" fill="hold" nodeType="withEffect">
                                  <p:stCondLst>
                                    <p:cond delay="150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fade">
                                      <p:cBhvr>
                                        <p:cTn id="10" dur="1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BD46FA-1DC9-47C4-B65D-FA4F910A6E24}"/>
              </a:ext>
            </a:extLst>
          </p:cNvPr>
          <p:cNvSpPr>
            <a:spLocks noGrp="1"/>
          </p:cNvSpPr>
          <p:nvPr>
            <p:ph type="body" idx="14"/>
          </p:nvPr>
        </p:nvSpPr>
        <p:spPr/>
        <p:txBody>
          <a:bodyPr/>
          <a:lstStyle/>
          <a:p>
            <a:r>
              <a:rPr lang="en-US" dirty="0"/>
              <a:t>There is a need for larger auditorium space to accommodate more people as well as people with disabilities.</a:t>
            </a:r>
          </a:p>
        </p:txBody>
      </p:sp>
      <p:sp>
        <p:nvSpPr>
          <p:cNvPr id="4" name="Text Placeholder 3">
            <a:extLst>
              <a:ext uri="{FF2B5EF4-FFF2-40B4-BE49-F238E27FC236}">
                <a16:creationId xmlns:a16="http://schemas.microsoft.com/office/drawing/2014/main" id="{89F55B7E-72C7-4BF3-A624-B6918F667340}"/>
              </a:ext>
            </a:extLst>
          </p:cNvPr>
          <p:cNvSpPr>
            <a:spLocks noGrp="1"/>
          </p:cNvSpPr>
          <p:nvPr>
            <p:ph type="body" idx="1"/>
          </p:nvPr>
        </p:nvSpPr>
        <p:spPr/>
        <p:txBody>
          <a:bodyPr/>
          <a:lstStyle/>
          <a:p>
            <a:endParaRPr lang="en-US"/>
          </a:p>
        </p:txBody>
      </p:sp>
      <p:sp>
        <p:nvSpPr>
          <p:cNvPr id="6" name="Text Placeholder 5">
            <a:extLst>
              <a:ext uri="{FF2B5EF4-FFF2-40B4-BE49-F238E27FC236}">
                <a16:creationId xmlns:a16="http://schemas.microsoft.com/office/drawing/2014/main" id="{2B177030-89D3-496E-BCF2-3CBF5FA15019}"/>
              </a:ext>
            </a:extLst>
          </p:cNvPr>
          <p:cNvSpPr txBox="1">
            <a:spLocks/>
          </p:cNvSpPr>
          <p:nvPr/>
        </p:nvSpPr>
        <p:spPr>
          <a:xfrm>
            <a:off x="0" y="377998"/>
            <a:ext cx="3429000" cy="381000"/>
          </a:xfrm>
          <a:prstGeom prst="rect">
            <a:avLst/>
          </a:prstGeom>
          <a:solidFill>
            <a:schemeClr val="bg1">
              <a:lumMod val="85000"/>
              <a:alpha val="55000"/>
            </a:schemeClr>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       THE ISSUES – THE INTERIOR</a:t>
            </a:r>
          </a:p>
        </p:txBody>
      </p:sp>
      <p:pic>
        <p:nvPicPr>
          <p:cNvPr id="9" name="Picture Placeholder 8" descr="A group of people sitting in chairs in front of a crowd&#10;&#10;Description automatically generated">
            <a:extLst>
              <a:ext uri="{FF2B5EF4-FFF2-40B4-BE49-F238E27FC236}">
                <a16:creationId xmlns:a16="http://schemas.microsoft.com/office/drawing/2014/main" id="{6F56AD91-C94A-4FCF-B471-161602E2F40A}"/>
              </a:ext>
            </a:extLst>
          </p:cNvPr>
          <p:cNvPicPr>
            <a:picLocks noGrp="1" noChangeAspect="1"/>
          </p:cNvPicPr>
          <p:nvPr>
            <p:ph type="pic"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0890344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9F55B7E-72C7-4BF3-A624-B6918F667340}"/>
              </a:ext>
            </a:extLst>
          </p:cNvPr>
          <p:cNvSpPr>
            <a:spLocks noGrp="1"/>
          </p:cNvSpPr>
          <p:nvPr>
            <p:ph type="body" idx="1"/>
          </p:nvPr>
        </p:nvSpPr>
        <p:spPr/>
        <p:txBody>
          <a:bodyPr/>
          <a:lstStyle/>
          <a:p>
            <a:endParaRPr lang="en-US"/>
          </a:p>
        </p:txBody>
      </p:sp>
      <p:sp>
        <p:nvSpPr>
          <p:cNvPr id="6" name="Text Placeholder 5">
            <a:extLst>
              <a:ext uri="{FF2B5EF4-FFF2-40B4-BE49-F238E27FC236}">
                <a16:creationId xmlns:a16="http://schemas.microsoft.com/office/drawing/2014/main" id="{2B177030-89D3-496E-BCF2-3CBF5FA15019}"/>
              </a:ext>
            </a:extLst>
          </p:cNvPr>
          <p:cNvSpPr txBox="1">
            <a:spLocks/>
          </p:cNvSpPr>
          <p:nvPr/>
        </p:nvSpPr>
        <p:spPr>
          <a:xfrm>
            <a:off x="0" y="377998"/>
            <a:ext cx="3429000" cy="381000"/>
          </a:xfrm>
          <a:prstGeom prst="rect">
            <a:avLst/>
          </a:prstGeom>
          <a:solidFill>
            <a:schemeClr val="bg1">
              <a:lumMod val="85000"/>
              <a:alpha val="55000"/>
            </a:schemeClr>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       THE ISSUES – THE INTERIOR</a:t>
            </a:r>
          </a:p>
        </p:txBody>
      </p:sp>
      <p:pic>
        <p:nvPicPr>
          <p:cNvPr id="8" name="Picture Placeholder 7" descr="A group of people sitting in a chair&#10;&#10;Description automatically generated">
            <a:extLst>
              <a:ext uri="{FF2B5EF4-FFF2-40B4-BE49-F238E27FC236}">
                <a16:creationId xmlns:a16="http://schemas.microsoft.com/office/drawing/2014/main" id="{DB334001-C0D1-4AC6-A6EC-41163101471E}"/>
              </a:ext>
            </a:extLst>
          </p:cNvPr>
          <p:cNvPicPr>
            <a:picLocks noGrp="1" noChangeAspect="1"/>
          </p:cNvPicPr>
          <p:nvPr>
            <p:ph type="pic" idx="11"/>
          </p:nvPr>
        </p:nvPicPr>
        <p:blipFill>
          <a:blip r:embed="rId2" cstate="email">
            <a:extLst>
              <a:ext uri="{28A0092B-C50C-407E-A947-70E740481C1C}">
                <a14:useLocalDpi xmlns:a14="http://schemas.microsoft.com/office/drawing/2010/main"/>
              </a:ext>
            </a:extLst>
          </a:blip>
          <a:srcRect/>
          <a:stretch>
            <a:fillRect/>
          </a:stretch>
        </p:blipFill>
        <p:spPr/>
      </p:pic>
      <p:sp>
        <p:nvSpPr>
          <p:cNvPr id="7" name="Text Placeholder 1">
            <a:extLst>
              <a:ext uri="{FF2B5EF4-FFF2-40B4-BE49-F238E27FC236}">
                <a16:creationId xmlns:a16="http://schemas.microsoft.com/office/drawing/2014/main" id="{0DEC6A87-E25A-47D3-AC3A-4895883E24DC}"/>
              </a:ext>
            </a:extLst>
          </p:cNvPr>
          <p:cNvSpPr>
            <a:spLocks noGrp="1"/>
          </p:cNvSpPr>
          <p:nvPr>
            <p:ph type="body" idx="14"/>
          </p:nvPr>
        </p:nvSpPr>
        <p:spPr>
          <a:xfrm>
            <a:off x="6088064" y="1227136"/>
            <a:ext cx="2886075" cy="4370387"/>
          </a:xfrm>
        </p:spPr>
        <p:txBody>
          <a:bodyPr/>
          <a:lstStyle/>
          <a:p>
            <a:r>
              <a:rPr lang="en-US" dirty="0"/>
              <a:t>There is a need for larger auditorium space to accommodate more people as well as people with disabilities.</a:t>
            </a:r>
          </a:p>
          <a:p>
            <a:endParaRPr lang="en-US" dirty="0"/>
          </a:p>
          <a:p>
            <a:r>
              <a:rPr lang="en-US" dirty="0"/>
              <a:t>The overcrowding of students can be seen throughout.</a:t>
            </a:r>
          </a:p>
        </p:txBody>
      </p:sp>
    </p:spTree>
    <p:extLst>
      <p:ext uri="{BB962C8B-B14F-4D97-AF65-F5344CB8AC3E}">
        <p14:creationId xmlns:p14="http://schemas.microsoft.com/office/powerpoint/2010/main" val="3159978554"/>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9F55B7E-72C7-4BF3-A624-B6918F667340}"/>
              </a:ext>
            </a:extLst>
          </p:cNvPr>
          <p:cNvSpPr>
            <a:spLocks noGrp="1"/>
          </p:cNvSpPr>
          <p:nvPr>
            <p:ph type="body" idx="1"/>
          </p:nvPr>
        </p:nvSpPr>
        <p:spPr/>
        <p:txBody>
          <a:bodyPr/>
          <a:lstStyle/>
          <a:p>
            <a:endParaRPr lang="en-US"/>
          </a:p>
        </p:txBody>
      </p:sp>
      <p:sp>
        <p:nvSpPr>
          <p:cNvPr id="6" name="Text Placeholder 5">
            <a:extLst>
              <a:ext uri="{FF2B5EF4-FFF2-40B4-BE49-F238E27FC236}">
                <a16:creationId xmlns:a16="http://schemas.microsoft.com/office/drawing/2014/main" id="{2B177030-89D3-496E-BCF2-3CBF5FA15019}"/>
              </a:ext>
            </a:extLst>
          </p:cNvPr>
          <p:cNvSpPr txBox="1">
            <a:spLocks/>
          </p:cNvSpPr>
          <p:nvPr/>
        </p:nvSpPr>
        <p:spPr>
          <a:xfrm>
            <a:off x="0" y="377998"/>
            <a:ext cx="3429000" cy="381000"/>
          </a:xfrm>
          <a:prstGeom prst="rect">
            <a:avLst/>
          </a:prstGeom>
          <a:solidFill>
            <a:schemeClr val="bg1">
              <a:lumMod val="85000"/>
              <a:alpha val="55000"/>
            </a:schemeClr>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       THE ISSUES – THE INTERIOR</a:t>
            </a:r>
          </a:p>
        </p:txBody>
      </p:sp>
      <p:pic>
        <p:nvPicPr>
          <p:cNvPr id="7" name="Picture Placeholder 6" descr="A group of people in a room&#10;&#10;Description automatically generated">
            <a:extLst>
              <a:ext uri="{FF2B5EF4-FFF2-40B4-BE49-F238E27FC236}">
                <a16:creationId xmlns:a16="http://schemas.microsoft.com/office/drawing/2014/main" id="{6C377062-99C3-4C62-9608-4092D0BC1F2B}"/>
              </a:ext>
            </a:extLst>
          </p:cNvPr>
          <p:cNvPicPr>
            <a:picLocks noGrp="1" noChangeAspect="1"/>
          </p:cNvPicPr>
          <p:nvPr>
            <p:ph type="pic" idx="11"/>
          </p:nvPr>
        </p:nvPicPr>
        <p:blipFill>
          <a:blip r:embed="rId2" cstate="email">
            <a:extLst>
              <a:ext uri="{28A0092B-C50C-407E-A947-70E740481C1C}">
                <a14:useLocalDpi xmlns:a14="http://schemas.microsoft.com/office/drawing/2010/main"/>
              </a:ext>
            </a:extLst>
          </a:blip>
          <a:srcRect/>
          <a:stretch>
            <a:fillRect/>
          </a:stretch>
        </p:blipFill>
        <p:spPr/>
      </p:pic>
      <p:sp>
        <p:nvSpPr>
          <p:cNvPr id="8" name="Text Placeholder 1">
            <a:extLst>
              <a:ext uri="{FF2B5EF4-FFF2-40B4-BE49-F238E27FC236}">
                <a16:creationId xmlns:a16="http://schemas.microsoft.com/office/drawing/2014/main" id="{2C789FF1-D4D1-4FB6-BC49-265FE707E260}"/>
              </a:ext>
            </a:extLst>
          </p:cNvPr>
          <p:cNvSpPr>
            <a:spLocks noGrp="1"/>
          </p:cNvSpPr>
          <p:nvPr>
            <p:ph type="body" idx="14"/>
          </p:nvPr>
        </p:nvSpPr>
        <p:spPr>
          <a:xfrm>
            <a:off x="6088064" y="1227136"/>
            <a:ext cx="2886075" cy="4370387"/>
          </a:xfrm>
        </p:spPr>
        <p:txBody>
          <a:bodyPr/>
          <a:lstStyle/>
          <a:p>
            <a:r>
              <a:rPr lang="en-US" dirty="0"/>
              <a:t>The multi-level floor as well as access to the stage is not ADA code compliant.</a:t>
            </a:r>
          </a:p>
        </p:txBody>
      </p:sp>
    </p:spTree>
    <p:extLst>
      <p:ext uri="{BB962C8B-B14F-4D97-AF65-F5344CB8AC3E}">
        <p14:creationId xmlns:p14="http://schemas.microsoft.com/office/powerpoint/2010/main" val="20017547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BD46FA-1DC9-47C4-B65D-FA4F910A6E24}"/>
              </a:ext>
            </a:extLst>
          </p:cNvPr>
          <p:cNvSpPr>
            <a:spLocks noGrp="1"/>
          </p:cNvSpPr>
          <p:nvPr>
            <p:ph type="body" idx="14"/>
          </p:nvPr>
        </p:nvSpPr>
        <p:spPr/>
        <p:txBody>
          <a:bodyPr/>
          <a:lstStyle/>
          <a:p>
            <a:r>
              <a:rPr lang="en-US" dirty="0"/>
              <a:t>The multi-level floor as well as access to the stage is not ADA code compliant.</a:t>
            </a:r>
          </a:p>
          <a:p>
            <a:endParaRPr lang="en-US" dirty="0"/>
          </a:p>
          <a:p>
            <a:r>
              <a:rPr lang="en-US" dirty="0"/>
              <a:t>This prevents equal access from those with disabilities.</a:t>
            </a:r>
          </a:p>
        </p:txBody>
      </p:sp>
      <p:sp>
        <p:nvSpPr>
          <p:cNvPr id="4" name="Text Placeholder 3">
            <a:extLst>
              <a:ext uri="{FF2B5EF4-FFF2-40B4-BE49-F238E27FC236}">
                <a16:creationId xmlns:a16="http://schemas.microsoft.com/office/drawing/2014/main" id="{89F55B7E-72C7-4BF3-A624-B6918F667340}"/>
              </a:ext>
            </a:extLst>
          </p:cNvPr>
          <p:cNvSpPr>
            <a:spLocks noGrp="1"/>
          </p:cNvSpPr>
          <p:nvPr>
            <p:ph type="body" idx="1"/>
          </p:nvPr>
        </p:nvSpPr>
        <p:spPr/>
        <p:txBody>
          <a:bodyPr/>
          <a:lstStyle/>
          <a:p>
            <a:endParaRPr lang="en-US"/>
          </a:p>
        </p:txBody>
      </p:sp>
      <p:sp>
        <p:nvSpPr>
          <p:cNvPr id="6" name="Text Placeholder 5">
            <a:extLst>
              <a:ext uri="{FF2B5EF4-FFF2-40B4-BE49-F238E27FC236}">
                <a16:creationId xmlns:a16="http://schemas.microsoft.com/office/drawing/2014/main" id="{2B177030-89D3-496E-BCF2-3CBF5FA15019}"/>
              </a:ext>
            </a:extLst>
          </p:cNvPr>
          <p:cNvSpPr txBox="1">
            <a:spLocks/>
          </p:cNvSpPr>
          <p:nvPr/>
        </p:nvSpPr>
        <p:spPr>
          <a:xfrm>
            <a:off x="0" y="377998"/>
            <a:ext cx="3429000" cy="381000"/>
          </a:xfrm>
          <a:prstGeom prst="rect">
            <a:avLst/>
          </a:prstGeom>
          <a:solidFill>
            <a:schemeClr val="bg1">
              <a:lumMod val="85000"/>
              <a:alpha val="55000"/>
            </a:schemeClr>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       THE ISSUES – THE INTERIOR</a:t>
            </a:r>
          </a:p>
        </p:txBody>
      </p:sp>
      <p:pic>
        <p:nvPicPr>
          <p:cNvPr id="11" name="Picture Placeholder 10" descr="A picture containing indoor, floor, wall, curtain&#10;&#10;Description automatically generated">
            <a:extLst>
              <a:ext uri="{FF2B5EF4-FFF2-40B4-BE49-F238E27FC236}">
                <a16:creationId xmlns:a16="http://schemas.microsoft.com/office/drawing/2014/main" id="{01E1AB05-15C1-4615-8019-36353A87E5CD}"/>
              </a:ext>
            </a:extLst>
          </p:cNvPr>
          <p:cNvPicPr>
            <a:picLocks noGrp="1" noChangeAspect="1"/>
          </p:cNvPicPr>
          <p:nvPr>
            <p:ph type="pic"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215101523"/>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9F55B7E-72C7-4BF3-A624-B6918F667340}"/>
              </a:ext>
            </a:extLst>
          </p:cNvPr>
          <p:cNvSpPr>
            <a:spLocks noGrp="1"/>
          </p:cNvSpPr>
          <p:nvPr>
            <p:ph type="body" idx="1"/>
          </p:nvPr>
        </p:nvSpPr>
        <p:spPr/>
        <p:txBody>
          <a:bodyPr/>
          <a:lstStyle/>
          <a:p>
            <a:endParaRPr lang="en-US"/>
          </a:p>
        </p:txBody>
      </p:sp>
      <p:sp>
        <p:nvSpPr>
          <p:cNvPr id="6" name="Text Placeholder 5">
            <a:extLst>
              <a:ext uri="{FF2B5EF4-FFF2-40B4-BE49-F238E27FC236}">
                <a16:creationId xmlns:a16="http://schemas.microsoft.com/office/drawing/2014/main" id="{2B177030-89D3-496E-BCF2-3CBF5FA15019}"/>
              </a:ext>
            </a:extLst>
          </p:cNvPr>
          <p:cNvSpPr txBox="1">
            <a:spLocks/>
          </p:cNvSpPr>
          <p:nvPr/>
        </p:nvSpPr>
        <p:spPr>
          <a:xfrm>
            <a:off x="0" y="377998"/>
            <a:ext cx="3429000" cy="381000"/>
          </a:xfrm>
          <a:prstGeom prst="rect">
            <a:avLst/>
          </a:prstGeom>
          <a:solidFill>
            <a:schemeClr val="bg1">
              <a:lumMod val="85000"/>
              <a:alpha val="55000"/>
            </a:schemeClr>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       THE ISSUES – THE INTERIOR</a:t>
            </a:r>
          </a:p>
        </p:txBody>
      </p:sp>
      <p:pic>
        <p:nvPicPr>
          <p:cNvPr id="8" name="Picture Placeholder 7" descr="A large empty room&#10;&#10;Description automatically generated">
            <a:extLst>
              <a:ext uri="{FF2B5EF4-FFF2-40B4-BE49-F238E27FC236}">
                <a16:creationId xmlns:a16="http://schemas.microsoft.com/office/drawing/2014/main" id="{DF3B7934-8D6F-44EA-ABF8-1C563B312A33}"/>
              </a:ext>
            </a:extLst>
          </p:cNvPr>
          <p:cNvPicPr>
            <a:picLocks noGrp="1" noChangeAspect="1"/>
          </p:cNvPicPr>
          <p:nvPr>
            <p:ph type="pic" idx="11"/>
          </p:nvPr>
        </p:nvPicPr>
        <p:blipFill>
          <a:blip r:embed="rId2" cstate="email">
            <a:extLst>
              <a:ext uri="{28A0092B-C50C-407E-A947-70E740481C1C}">
                <a14:useLocalDpi xmlns:a14="http://schemas.microsoft.com/office/drawing/2010/main"/>
              </a:ext>
            </a:extLst>
          </a:blip>
          <a:srcRect/>
          <a:stretch>
            <a:fillRect/>
          </a:stretch>
        </p:blipFill>
        <p:spPr/>
      </p:pic>
      <p:sp>
        <p:nvSpPr>
          <p:cNvPr id="10" name="Text Placeholder 1">
            <a:extLst>
              <a:ext uri="{FF2B5EF4-FFF2-40B4-BE49-F238E27FC236}">
                <a16:creationId xmlns:a16="http://schemas.microsoft.com/office/drawing/2014/main" id="{BE75425C-8747-4255-A42A-37B092FD9260}"/>
              </a:ext>
            </a:extLst>
          </p:cNvPr>
          <p:cNvSpPr>
            <a:spLocks noGrp="1"/>
          </p:cNvSpPr>
          <p:nvPr>
            <p:ph type="body" idx="14"/>
          </p:nvPr>
        </p:nvSpPr>
        <p:spPr>
          <a:xfrm>
            <a:off x="6165337" y="1098348"/>
            <a:ext cx="2886075" cy="4370387"/>
          </a:xfrm>
        </p:spPr>
        <p:txBody>
          <a:bodyPr/>
          <a:lstStyle/>
          <a:p>
            <a:r>
              <a:rPr lang="en-US" dirty="0"/>
              <a:t>Beyond handicap accessibility, the cafeteria stage is outdated in design and spatial capacity.</a:t>
            </a:r>
          </a:p>
        </p:txBody>
      </p:sp>
    </p:spTree>
    <p:extLst>
      <p:ext uri="{BB962C8B-B14F-4D97-AF65-F5344CB8AC3E}">
        <p14:creationId xmlns:p14="http://schemas.microsoft.com/office/powerpoint/2010/main" val="32416618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9F55B7E-72C7-4BF3-A624-B6918F667340}"/>
              </a:ext>
            </a:extLst>
          </p:cNvPr>
          <p:cNvSpPr>
            <a:spLocks noGrp="1"/>
          </p:cNvSpPr>
          <p:nvPr>
            <p:ph type="body" idx="1"/>
          </p:nvPr>
        </p:nvSpPr>
        <p:spPr/>
        <p:txBody>
          <a:bodyPr/>
          <a:lstStyle/>
          <a:p>
            <a:endParaRPr lang="en-US"/>
          </a:p>
        </p:txBody>
      </p:sp>
      <p:sp>
        <p:nvSpPr>
          <p:cNvPr id="6" name="Text Placeholder 5">
            <a:extLst>
              <a:ext uri="{FF2B5EF4-FFF2-40B4-BE49-F238E27FC236}">
                <a16:creationId xmlns:a16="http://schemas.microsoft.com/office/drawing/2014/main" id="{2B177030-89D3-496E-BCF2-3CBF5FA15019}"/>
              </a:ext>
            </a:extLst>
          </p:cNvPr>
          <p:cNvSpPr txBox="1">
            <a:spLocks/>
          </p:cNvSpPr>
          <p:nvPr/>
        </p:nvSpPr>
        <p:spPr>
          <a:xfrm>
            <a:off x="0" y="377998"/>
            <a:ext cx="3429000" cy="381000"/>
          </a:xfrm>
          <a:prstGeom prst="rect">
            <a:avLst/>
          </a:prstGeom>
          <a:solidFill>
            <a:schemeClr val="bg1">
              <a:lumMod val="85000"/>
              <a:alpha val="55000"/>
            </a:schemeClr>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       THE ISSUES – THE INTERIOR</a:t>
            </a:r>
          </a:p>
        </p:txBody>
      </p:sp>
      <p:pic>
        <p:nvPicPr>
          <p:cNvPr id="9" name="Picture Placeholder 8" descr="A group of people standing in front of a crowd&#10;&#10;Description automatically generated">
            <a:extLst>
              <a:ext uri="{FF2B5EF4-FFF2-40B4-BE49-F238E27FC236}">
                <a16:creationId xmlns:a16="http://schemas.microsoft.com/office/drawing/2014/main" id="{E5C3F472-43FA-4442-BDA9-BE2FB1CDA4B7}"/>
              </a:ext>
            </a:extLst>
          </p:cNvPr>
          <p:cNvPicPr>
            <a:picLocks noGrp="1" noChangeAspect="1"/>
          </p:cNvPicPr>
          <p:nvPr>
            <p:ph type="pic" idx="11"/>
          </p:nvPr>
        </p:nvPicPr>
        <p:blipFill rotWithShape="1">
          <a:blip r:embed="rId2" cstate="email">
            <a:extLst>
              <a:ext uri="{28A0092B-C50C-407E-A947-70E740481C1C}">
                <a14:useLocalDpi xmlns:a14="http://schemas.microsoft.com/office/drawing/2010/main"/>
              </a:ext>
            </a:extLst>
          </a:blip>
          <a:srcRect/>
          <a:stretch/>
        </p:blipFill>
        <p:spPr>
          <a:xfrm>
            <a:off x="163513" y="1227138"/>
            <a:ext cx="5854700" cy="4370387"/>
          </a:xfrm>
        </p:spPr>
      </p:pic>
      <p:sp>
        <p:nvSpPr>
          <p:cNvPr id="14" name="Text Placeholder 1">
            <a:extLst>
              <a:ext uri="{FF2B5EF4-FFF2-40B4-BE49-F238E27FC236}">
                <a16:creationId xmlns:a16="http://schemas.microsoft.com/office/drawing/2014/main" id="{ADDC7083-0B0C-45E7-A089-BC748F05CEB1}"/>
              </a:ext>
            </a:extLst>
          </p:cNvPr>
          <p:cNvSpPr>
            <a:spLocks noGrp="1"/>
          </p:cNvSpPr>
          <p:nvPr>
            <p:ph type="body" idx="14"/>
          </p:nvPr>
        </p:nvSpPr>
        <p:spPr>
          <a:xfrm>
            <a:off x="6088064" y="1227136"/>
            <a:ext cx="2886075" cy="4370387"/>
          </a:xfrm>
        </p:spPr>
        <p:txBody>
          <a:bodyPr/>
          <a:lstStyle/>
          <a:p>
            <a:r>
              <a:rPr lang="en-US" dirty="0"/>
              <a:t>Beyond handicap accessibility, the cafeteria stage is outdated in design and spatial capacity.</a:t>
            </a:r>
          </a:p>
          <a:p>
            <a:endParaRPr lang="en-US" dirty="0"/>
          </a:p>
          <a:p>
            <a:r>
              <a:rPr lang="en-US" dirty="0"/>
              <a:t>The stage lacks adequate lighting equipment and technology that meets the needs of both faculty and students.</a:t>
            </a:r>
          </a:p>
        </p:txBody>
      </p:sp>
    </p:spTree>
    <p:extLst>
      <p:ext uri="{BB962C8B-B14F-4D97-AF65-F5344CB8AC3E}">
        <p14:creationId xmlns:p14="http://schemas.microsoft.com/office/powerpoint/2010/main" val="4237799835"/>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9F55B7E-72C7-4BF3-A624-B6918F667340}"/>
              </a:ext>
            </a:extLst>
          </p:cNvPr>
          <p:cNvSpPr>
            <a:spLocks noGrp="1"/>
          </p:cNvSpPr>
          <p:nvPr>
            <p:ph type="body" idx="1"/>
          </p:nvPr>
        </p:nvSpPr>
        <p:spPr/>
        <p:txBody>
          <a:bodyPr/>
          <a:lstStyle/>
          <a:p>
            <a:endParaRPr lang="en-US"/>
          </a:p>
        </p:txBody>
      </p:sp>
      <p:sp>
        <p:nvSpPr>
          <p:cNvPr id="6" name="Text Placeholder 5">
            <a:extLst>
              <a:ext uri="{FF2B5EF4-FFF2-40B4-BE49-F238E27FC236}">
                <a16:creationId xmlns:a16="http://schemas.microsoft.com/office/drawing/2014/main" id="{2B177030-89D3-496E-BCF2-3CBF5FA15019}"/>
              </a:ext>
            </a:extLst>
          </p:cNvPr>
          <p:cNvSpPr txBox="1">
            <a:spLocks/>
          </p:cNvSpPr>
          <p:nvPr/>
        </p:nvSpPr>
        <p:spPr>
          <a:xfrm>
            <a:off x="0" y="377998"/>
            <a:ext cx="3429000" cy="381000"/>
          </a:xfrm>
          <a:prstGeom prst="rect">
            <a:avLst/>
          </a:prstGeom>
          <a:solidFill>
            <a:schemeClr val="bg1">
              <a:lumMod val="85000"/>
              <a:alpha val="55000"/>
            </a:schemeClr>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       THE ISSUES – THE INTERIOR</a:t>
            </a:r>
          </a:p>
        </p:txBody>
      </p:sp>
      <p:pic>
        <p:nvPicPr>
          <p:cNvPr id="9" name="Picture Placeholder 8" descr="A group of people standing in a kitchen&#10;&#10;Description automatically generated">
            <a:extLst>
              <a:ext uri="{FF2B5EF4-FFF2-40B4-BE49-F238E27FC236}">
                <a16:creationId xmlns:a16="http://schemas.microsoft.com/office/drawing/2014/main" id="{0F594E4C-909E-48AD-B3AB-D33C2D83EE57}"/>
              </a:ext>
            </a:extLst>
          </p:cNvPr>
          <p:cNvPicPr>
            <a:picLocks noGrp="1" noChangeAspect="1"/>
          </p:cNvPicPr>
          <p:nvPr>
            <p:ph type="pic" idx="11"/>
          </p:nvPr>
        </p:nvPicPr>
        <p:blipFill rotWithShape="1">
          <a:blip r:embed="rId2" cstate="email">
            <a:extLst>
              <a:ext uri="{28A0092B-C50C-407E-A947-70E740481C1C}">
                <a14:useLocalDpi xmlns:a14="http://schemas.microsoft.com/office/drawing/2010/main"/>
              </a:ext>
            </a:extLst>
          </a:blip>
          <a:srcRect/>
          <a:stretch/>
        </p:blipFill>
        <p:spPr>
          <a:xfrm>
            <a:off x="163513" y="1227138"/>
            <a:ext cx="5854700" cy="4370387"/>
          </a:xfrm>
        </p:spPr>
      </p:pic>
      <p:sp>
        <p:nvSpPr>
          <p:cNvPr id="13" name="Text Placeholder 1">
            <a:extLst>
              <a:ext uri="{FF2B5EF4-FFF2-40B4-BE49-F238E27FC236}">
                <a16:creationId xmlns:a16="http://schemas.microsoft.com/office/drawing/2014/main" id="{C27A1E6C-FBA9-416B-A615-44082D8610B9}"/>
              </a:ext>
            </a:extLst>
          </p:cNvPr>
          <p:cNvSpPr>
            <a:spLocks noGrp="1"/>
          </p:cNvSpPr>
          <p:nvPr>
            <p:ph type="body" idx="14"/>
          </p:nvPr>
        </p:nvSpPr>
        <p:spPr>
          <a:xfrm>
            <a:off x="6088064" y="1227136"/>
            <a:ext cx="2886075" cy="4370387"/>
          </a:xfrm>
        </p:spPr>
        <p:txBody>
          <a:bodyPr/>
          <a:lstStyle/>
          <a:p>
            <a:r>
              <a:rPr lang="en-US" dirty="0"/>
              <a:t>Beyond handicap accessibility, the cafeteria stage is outdated in design and spatial capacity.</a:t>
            </a:r>
          </a:p>
          <a:p>
            <a:endParaRPr lang="en-US" dirty="0"/>
          </a:p>
          <a:p>
            <a:r>
              <a:rPr lang="en-US" dirty="0"/>
              <a:t>The stage lacks adequate lighting equipment and technology that meets the needs of both faculty and students.</a:t>
            </a:r>
          </a:p>
          <a:p>
            <a:endParaRPr lang="en-US" dirty="0"/>
          </a:p>
          <a:p>
            <a:r>
              <a:rPr lang="en-US" dirty="0"/>
              <a:t>Current conditions are overcrowded and incapable of accommodating large theater sets and performances.</a:t>
            </a:r>
          </a:p>
        </p:txBody>
      </p:sp>
    </p:spTree>
    <p:extLst>
      <p:ext uri="{BB962C8B-B14F-4D97-AF65-F5344CB8AC3E}">
        <p14:creationId xmlns:p14="http://schemas.microsoft.com/office/powerpoint/2010/main" val="716955919"/>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BD46FA-1DC9-47C4-B65D-FA4F910A6E24}"/>
              </a:ext>
            </a:extLst>
          </p:cNvPr>
          <p:cNvSpPr>
            <a:spLocks noGrp="1"/>
          </p:cNvSpPr>
          <p:nvPr>
            <p:ph type="body" idx="14"/>
          </p:nvPr>
        </p:nvSpPr>
        <p:spPr/>
        <p:txBody>
          <a:bodyPr/>
          <a:lstStyle/>
          <a:p>
            <a:r>
              <a:rPr lang="en-US" dirty="0"/>
              <a:t>The lack of prop and set storage has left hallways cluttered and critical doors blocked causing accessibility issues.</a:t>
            </a:r>
          </a:p>
          <a:p>
            <a:endParaRPr lang="en-US" dirty="0"/>
          </a:p>
          <a:p>
            <a:r>
              <a:rPr lang="en-US" dirty="0"/>
              <a:t>More storage space is much needed.</a:t>
            </a:r>
          </a:p>
        </p:txBody>
      </p:sp>
      <p:sp>
        <p:nvSpPr>
          <p:cNvPr id="4" name="Text Placeholder 3">
            <a:extLst>
              <a:ext uri="{FF2B5EF4-FFF2-40B4-BE49-F238E27FC236}">
                <a16:creationId xmlns:a16="http://schemas.microsoft.com/office/drawing/2014/main" id="{89F55B7E-72C7-4BF3-A624-B6918F667340}"/>
              </a:ext>
            </a:extLst>
          </p:cNvPr>
          <p:cNvSpPr>
            <a:spLocks noGrp="1"/>
          </p:cNvSpPr>
          <p:nvPr>
            <p:ph type="body" idx="1"/>
          </p:nvPr>
        </p:nvSpPr>
        <p:spPr/>
        <p:txBody>
          <a:bodyPr/>
          <a:lstStyle/>
          <a:p>
            <a:endParaRPr lang="en-US"/>
          </a:p>
        </p:txBody>
      </p:sp>
      <p:sp>
        <p:nvSpPr>
          <p:cNvPr id="6" name="Text Placeholder 5">
            <a:extLst>
              <a:ext uri="{FF2B5EF4-FFF2-40B4-BE49-F238E27FC236}">
                <a16:creationId xmlns:a16="http://schemas.microsoft.com/office/drawing/2014/main" id="{2B177030-89D3-496E-BCF2-3CBF5FA15019}"/>
              </a:ext>
            </a:extLst>
          </p:cNvPr>
          <p:cNvSpPr txBox="1">
            <a:spLocks/>
          </p:cNvSpPr>
          <p:nvPr/>
        </p:nvSpPr>
        <p:spPr>
          <a:xfrm>
            <a:off x="0" y="377998"/>
            <a:ext cx="3429000" cy="381000"/>
          </a:xfrm>
          <a:prstGeom prst="rect">
            <a:avLst/>
          </a:prstGeom>
          <a:solidFill>
            <a:schemeClr val="bg1">
              <a:lumMod val="85000"/>
              <a:alpha val="55000"/>
            </a:schemeClr>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       THE ISSUES – THE INTERIOR</a:t>
            </a:r>
          </a:p>
        </p:txBody>
      </p:sp>
      <p:pic>
        <p:nvPicPr>
          <p:cNvPr id="8" name="Picture Placeholder 18" descr="A picture containing indoor, wall, floor&#10;&#10;Description automatically generated">
            <a:extLst>
              <a:ext uri="{FF2B5EF4-FFF2-40B4-BE49-F238E27FC236}">
                <a16:creationId xmlns:a16="http://schemas.microsoft.com/office/drawing/2014/main" id="{200C5B93-37BF-45F5-893F-05E8E48EF7C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5400000">
            <a:off x="-577850" y="1970088"/>
            <a:ext cx="4370388" cy="2886075"/>
          </a:xfrm>
          <a:prstGeom prst="rect">
            <a:avLst/>
          </a:prstGeom>
        </p:spPr>
      </p:pic>
      <p:pic>
        <p:nvPicPr>
          <p:cNvPr id="9" name="Picture Placeholder 20" descr="A picture containing indoor&#10;&#10;Description automatically generated">
            <a:extLst>
              <a:ext uri="{FF2B5EF4-FFF2-40B4-BE49-F238E27FC236}">
                <a16:creationId xmlns:a16="http://schemas.microsoft.com/office/drawing/2014/main" id="{39973BB2-33F6-4803-8CDB-0F6129AC3EDE}"/>
              </a:ext>
            </a:extLst>
          </p:cNvPr>
          <p:cNvPicPr>
            <a:picLocks noGrp="1" noChangeAspect="1"/>
          </p:cNvPicPr>
          <p:nvPr>
            <p:ph type="pic" idx="11"/>
          </p:nvPr>
        </p:nvPicPr>
        <p:blipFill>
          <a:blip r:embed="rId3" cstate="email">
            <a:extLst>
              <a:ext uri="{28A0092B-C50C-407E-A947-70E740481C1C}">
                <a14:useLocalDpi xmlns:a14="http://schemas.microsoft.com/office/drawing/2010/main"/>
              </a:ext>
            </a:extLst>
          </a:blip>
          <a:srcRect/>
          <a:stretch>
            <a:fillRect/>
          </a:stretch>
        </p:blipFill>
        <p:spPr>
          <a:xfrm rot="5400000">
            <a:off x="2390775" y="1970088"/>
            <a:ext cx="4370388" cy="2886075"/>
          </a:xfrm>
        </p:spPr>
      </p:pic>
    </p:spTree>
    <p:extLst>
      <p:ext uri="{BB962C8B-B14F-4D97-AF65-F5344CB8AC3E}">
        <p14:creationId xmlns:p14="http://schemas.microsoft.com/office/powerpoint/2010/main" val="4499220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500"/>
                            </p:stCondLst>
                            <p:childTnLst>
                              <p:par>
                                <p:cTn id="9" presetID="10" presetClass="entr" presetSubtype="0" fill="hold" nodeType="afterEffect">
                                  <p:stCondLst>
                                    <p:cond delay="1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childTnLst>
                                </p:cTn>
                              </p:par>
                              <p:par>
                                <p:cTn id="12" presetID="10" presetClass="entr" presetSubtype="0" fill="hold" nodeType="withEffect">
                                  <p:stCondLst>
                                    <p:cond delay="150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picture containing indoor&#10;&#10;Description automatically generated">
            <a:extLst>
              <a:ext uri="{FF2B5EF4-FFF2-40B4-BE49-F238E27FC236}">
                <a16:creationId xmlns:a16="http://schemas.microsoft.com/office/drawing/2014/main" id="{18EFAB39-27E0-4210-BD98-ACA3DADA264C}"/>
              </a:ext>
            </a:extLst>
          </p:cNvPr>
          <p:cNvPicPr>
            <a:picLocks noGrp="1" noChangeAspect="1"/>
          </p:cNvPicPr>
          <p:nvPr>
            <p:ph type="pic" idx="12"/>
          </p:nvPr>
        </p:nvPicPr>
        <p:blipFill>
          <a:blip r:embed="rId2" cstate="email">
            <a:extLst>
              <a:ext uri="{28A0092B-C50C-407E-A947-70E740481C1C}">
                <a14:useLocalDpi xmlns:a14="http://schemas.microsoft.com/office/drawing/2010/main"/>
              </a:ext>
            </a:extLst>
          </a:blip>
          <a:srcRect/>
          <a:stretch>
            <a:fillRect/>
          </a:stretch>
        </p:blipFill>
        <p:spPr>
          <a:xfrm rot="5400000">
            <a:off x="5346700" y="1970088"/>
            <a:ext cx="4370388" cy="2886075"/>
          </a:xfrm>
        </p:spPr>
      </p:pic>
      <p:sp>
        <p:nvSpPr>
          <p:cNvPr id="5" name="Text Placeholder 4">
            <a:extLst>
              <a:ext uri="{FF2B5EF4-FFF2-40B4-BE49-F238E27FC236}">
                <a16:creationId xmlns:a16="http://schemas.microsoft.com/office/drawing/2014/main" id="{E9142B94-7DBA-4DDB-BA35-49A18A874786}"/>
              </a:ext>
            </a:extLst>
          </p:cNvPr>
          <p:cNvSpPr>
            <a:spLocks noGrp="1"/>
          </p:cNvSpPr>
          <p:nvPr>
            <p:ph type="body" idx="1"/>
          </p:nvPr>
        </p:nvSpPr>
        <p:spPr/>
        <p:txBody>
          <a:bodyPr/>
          <a:lstStyle/>
          <a:p>
            <a:r>
              <a:rPr lang="en-US" dirty="0"/>
              <a:t>Furthermore, the lack of space has forced faculty to create offices in unlikely places.</a:t>
            </a:r>
          </a:p>
          <a:p>
            <a:r>
              <a:rPr lang="en-US" dirty="0"/>
              <a:t>The school’s population has outgrown its building.</a:t>
            </a:r>
          </a:p>
        </p:txBody>
      </p:sp>
      <p:sp>
        <p:nvSpPr>
          <p:cNvPr id="7" name="Text Placeholder 5">
            <a:extLst>
              <a:ext uri="{FF2B5EF4-FFF2-40B4-BE49-F238E27FC236}">
                <a16:creationId xmlns:a16="http://schemas.microsoft.com/office/drawing/2014/main" id="{44B99FEF-5314-46E1-A052-71C52C36BB0D}"/>
              </a:ext>
            </a:extLst>
          </p:cNvPr>
          <p:cNvSpPr txBox="1">
            <a:spLocks/>
          </p:cNvSpPr>
          <p:nvPr/>
        </p:nvSpPr>
        <p:spPr>
          <a:xfrm>
            <a:off x="0" y="377998"/>
            <a:ext cx="3429000" cy="381000"/>
          </a:xfrm>
          <a:prstGeom prst="rect">
            <a:avLst/>
          </a:prstGeom>
          <a:solidFill>
            <a:schemeClr val="bg1">
              <a:lumMod val="85000"/>
              <a:alpha val="55000"/>
            </a:schemeClr>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       THE ISSUES – THE INTERIOR</a:t>
            </a:r>
          </a:p>
        </p:txBody>
      </p:sp>
      <p:pic>
        <p:nvPicPr>
          <p:cNvPr id="18" name="Picture Placeholder 17" descr="A picture containing indoor, wall, floor&#10;&#10;Description automatically generated">
            <a:extLst>
              <a:ext uri="{FF2B5EF4-FFF2-40B4-BE49-F238E27FC236}">
                <a16:creationId xmlns:a16="http://schemas.microsoft.com/office/drawing/2014/main" id="{4C08AC96-4157-44E2-934E-26B05C0B6F19}"/>
              </a:ext>
            </a:extLst>
          </p:cNvPr>
          <p:cNvPicPr>
            <a:picLocks noGrp="1" noChangeAspect="1"/>
          </p:cNvPicPr>
          <p:nvPr>
            <p:ph type="pic" idx="10"/>
          </p:nvPr>
        </p:nvPicPr>
        <p:blipFill>
          <a:blip r:embed="rId3" cstate="email">
            <a:extLst>
              <a:ext uri="{28A0092B-C50C-407E-A947-70E740481C1C}">
                <a14:useLocalDpi xmlns:a14="http://schemas.microsoft.com/office/drawing/2010/main"/>
              </a:ext>
            </a:extLst>
          </a:blip>
          <a:srcRect/>
          <a:stretch>
            <a:fillRect/>
          </a:stretch>
        </p:blipFill>
        <p:spPr>
          <a:xfrm rot="5400000">
            <a:off x="-577850" y="1970088"/>
            <a:ext cx="4370388" cy="2886075"/>
          </a:xfrm>
        </p:spPr>
      </p:pic>
      <p:pic>
        <p:nvPicPr>
          <p:cNvPr id="22" name="Picture Placeholder 21" descr="A picture containing table, building&#10;&#10;Description automatically generated">
            <a:extLst>
              <a:ext uri="{FF2B5EF4-FFF2-40B4-BE49-F238E27FC236}">
                <a16:creationId xmlns:a16="http://schemas.microsoft.com/office/drawing/2014/main" id="{A35AB71D-2ECC-4A84-828F-C921F56C9B57}"/>
              </a:ext>
            </a:extLst>
          </p:cNvPr>
          <p:cNvPicPr>
            <a:picLocks noGrp="1" noChangeAspect="1"/>
          </p:cNvPicPr>
          <p:nvPr>
            <p:ph type="pic" idx="11"/>
          </p:nvPr>
        </p:nvPicPr>
        <p:blipFill>
          <a:blip r:embed="rId4" cstate="email">
            <a:extLst>
              <a:ext uri="{28A0092B-C50C-407E-A947-70E740481C1C}">
                <a14:useLocalDpi xmlns:a14="http://schemas.microsoft.com/office/drawing/2010/main"/>
              </a:ext>
            </a:extLst>
          </a:blip>
          <a:srcRect/>
          <a:stretch>
            <a:fillRect/>
          </a:stretch>
        </p:blipFill>
        <p:spPr>
          <a:xfrm rot="5400000">
            <a:off x="2390775" y="1970088"/>
            <a:ext cx="4370388" cy="2886075"/>
          </a:xfrm>
        </p:spPr>
      </p:pic>
    </p:spTree>
    <p:extLst>
      <p:ext uri="{BB962C8B-B14F-4D97-AF65-F5344CB8AC3E}">
        <p14:creationId xmlns:p14="http://schemas.microsoft.com/office/powerpoint/2010/main" val="6412876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par>
                          <p:cTn id="8" fill="hold">
                            <p:stCondLst>
                              <p:cond delay="1500"/>
                            </p:stCondLst>
                            <p:childTnLst>
                              <p:par>
                                <p:cTn id="9" presetID="10" presetClass="entr" presetSubtype="0" fill="hold" nodeType="afterEffect">
                                  <p:stCondLst>
                                    <p:cond delay="150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childTnLst>
                                </p:cTn>
                              </p:par>
                            </p:childTnLst>
                          </p:cTn>
                        </p:par>
                        <p:par>
                          <p:cTn id="12" fill="hold">
                            <p:stCondLst>
                              <p:cond delay="4000"/>
                            </p:stCondLst>
                            <p:childTnLst>
                              <p:par>
                                <p:cTn id="13" presetID="10" presetClass="entr" presetSubtype="0" fill="hold" nodeType="afterEffect">
                                  <p:stCondLst>
                                    <p:cond delay="1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childTnLst>
                          </p:cTn>
                        </p:par>
                        <p:par>
                          <p:cTn id="16" fill="hold">
                            <p:stCondLst>
                              <p:cond delay="6500"/>
                            </p:stCondLst>
                            <p:childTnLst>
                              <p:par>
                                <p:cTn id="17" presetID="10" presetClass="entr" presetSubtype="0" fill="hold" grpId="0" nodeType="afterEffect">
                                  <p:stCondLst>
                                    <p:cond delay="50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5" descr="A large brick building with grass in front of a house&#10;&#10;Description automatically generated">
            <a:extLst>
              <a:ext uri="{FF2B5EF4-FFF2-40B4-BE49-F238E27FC236}">
                <a16:creationId xmlns:a16="http://schemas.microsoft.com/office/drawing/2014/main" id="{BAADF257-6A1D-4A65-905C-96A97D8CFDCD}"/>
              </a:ext>
            </a:extLst>
          </p:cNvPr>
          <p:cNvPicPr>
            <a:picLocks noGrp="1" noChangeAspect="1"/>
          </p:cNvPicPr>
          <p:nvPr>
            <p:ph type="pic" idx="1"/>
          </p:nvPr>
        </p:nvPicPr>
        <p:blipFill rotWithShape="1">
          <a:blip r:embed="rId2" cstate="email">
            <a:alphaModFix/>
            <a:extLst>
              <a:ext uri="{BEBA8EAE-BF5A-486C-A8C5-ECC9F3942E4B}">
                <a14:imgProps xmlns:a14="http://schemas.microsoft.com/office/drawing/2010/main">
                  <a14:imgLayer r:embed="rId3">
                    <a14:imgEffect>
                      <a14:saturation sat="66000"/>
                    </a14:imgEffect>
                    <a14:imgEffect>
                      <a14:brightnessContrast bright="-9000" contrast="6000"/>
                    </a14:imgEffect>
                  </a14:imgLayer>
                </a14:imgProps>
              </a:ext>
              <a:ext uri="{28A0092B-C50C-407E-A947-70E740481C1C}">
                <a14:useLocalDpi xmlns:a14="http://schemas.microsoft.com/office/drawing/2010/main"/>
              </a:ext>
            </a:extLst>
          </a:blip>
          <a:srcRect/>
          <a:stretch/>
        </p:blipFill>
        <p:spPr>
          <a:xfrm>
            <a:off x="-1" y="1"/>
            <a:ext cx="9143999" cy="6858000"/>
          </a:xfrm>
        </p:spPr>
      </p:pic>
      <p:sp>
        <p:nvSpPr>
          <p:cNvPr id="8" name="Rectangle 7">
            <a:extLst>
              <a:ext uri="{FF2B5EF4-FFF2-40B4-BE49-F238E27FC236}">
                <a16:creationId xmlns:a16="http://schemas.microsoft.com/office/drawing/2014/main" id="{B2CA95AA-F7C9-43D7-AD38-8D275B57479D}"/>
              </a:ext>
            </a:extLst>
          </p:cNvPr>
          <p:cNvSpPr/>
          <p:nvPr/>
        </p:nvSpPr>
        <p:spPr>
          <a:xfrm>
            <a:off x="0" y="2555875"/>
            <a:ext cx="9144000" cy="1468438"/>
          </a:xfrm>
          <a:prstGeom prst="rect">
            <a:avLst/>
          </a:prstGeom>
          <a:solidFill>
            <a:schemeClr val="bg1">
              <a:alpha val="7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Title 2">
            <a:extLst>
              <a:ext uri="{FF2B5EF4-FFF2-40B4-BE49-F238E27FC236}">
                <a16:creationId xmlns:a16="http://schemas.microsoft.com/office/drawing/2014/main" id="{4193214A-D695-4D74-934D-78DB19085D82}"/>
              </a:ext>
            </a:extLst>
          </p:cNvPr>
          <p:cNvSpPr>
            <a:spLocks noGrp="1"/>
          </p:cNvSpPr>
          <p:nvPr>
            <p:ph type="ctrTitle"/>
          </p:nvPr>
        </p:nvSpPr>
        <p:spPr>
          <a:xfrm>
            <a:off x="469669" y="2555875"/>
            <a:ext cx="8204662" cy="1456719"/>
          </a:xfrm>
        </p:spPr>
        <p:txBody>
          <a:bodyPr/>
          <a:lstStyle/>
          <a:p>
            <a:r>
              <a:rPr lang="en-US" dirty="0">
                <a:solidFill>
                  <a:schemeClr val="tx1"/>
                </a:solidFill>
              </a:rPr>
              <a:t>THE BACKGROUND</a:t>
            </a:r>
          </a:p>
        </p:txBody>
      </p:sp>
    </p:spTree>
    <p:extLst>
      <p:ext uri="{BB962C8B-B14F-4D97-AF65-F5344CB8AC3E}">
        <p14:creationId xmlns:p14="http://schemas.microsoft.com/office/powerpoint/2010/main" val="12234216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n old dirty bathroom&#10;&#10;Description automatically generated">
            <a:extLst>
              <a:ext uri="{FF2B5EF4-FFF2-40B4-BE49-F238E27FC236}">
                <a16:creationId xmlns:a16="http://schemas.microsoft.com/office/drawing/2014/main" id="{526637BF-F9FF-4607-BB83-65389C4CF4B8}"/>
              </a:ext>
            </a:extLst>
          </p:cNvPr>
          <p:cNvPicPr>
            <a:picLocks noGrp="1" noChangeAspect="1"/>
          </p:cNvPicPr>
          <p:nvPr>
            <p:ph type="pic" idx="11"/>
          </p:nvPr>
        </p:nvPicPr>
        <p:blipFill>
          <a:blip r:embed="rId2" cstate="email">
            <a:extLst>
              <a:ext uri="{28A0092B-C50C-407E-A947-70E740481C1C}">
                <a14:useLocalDpi xmlns:a14="http://schemas.microsoft.com/office/drawing/2010/main"/>
              </a:ext>
            </a:extLst>
          </a:blip>
          <a:srcRect/>
          <a:stretch>
            <a:fillRect/>
          </a:stretch>
        </p:blipFill>
        <p:spPr/>
      </p:pic>
      <p:pic>
        <p:nvPicPr>
          <p:cNvPr id="10" name="Picture Placeholder 9" descr="A close up of a dirty bathroom&#10;&#10;Description automatically generated">
            <a:extLst>
              <a:ext uri="{FF2B5EF4-FFF2-40B4-BE49-F238E27FC236}">
                <a16:creationId xmlns:a16="http://schemas.microsoft.com/office/drawing/2014/main" id="{32C1CCB1-5AB0-4A65-B376-BF122B3AADD1}"/>
              </a:ext>
            </a:extLst>
          </p:cNvPr>
          <p:cNvPicPr>
            <a:picLocks noGrp="1" noChangeAspect="1"/>
          </p:cNvPicPr>
          <p:nvPr>
            <p:ph type="pic" idx="12"/>
          </p:nvPr>
        </p:nvPicPr>
        <p:blipFill rotWithShape="1">
          <a:blip r:embed="rId3" cstate="email">
            <a:extLst>
              <a:ext uri="{28A0092B-C50C-407E-A947-70E740481C1C}">
                <a14:useLocalDpi xmlns:a14="http://schemas.microsoft.com/office/drawing/2010/main"/>
              </a:ext>
            </a:extLst>
          </a:blip>
          <a:srcRect/>
          <a:stretch/>
        </p:blipFill>
        <p:spPr>
          <a:xfrm rot="5400000">
            <a:off x="5346700" y="1970088"/>
            <a:ext cx="4370388" cy="2886075"/>
          </a:xfrm>
        </p:spPr>
      </p:pic>
      <p:sp>
        <p:nvSpPr>
          <p:cNvPr id="4" name="Text Placeholder 3">
            <a:extLst>
              <a:ext uri="{FF2B5EF4-FFF2-40B4-BE49-F238E27FC236}">
                <a16:creationId xmlns:a16="http://schemas.microsoft.com/office/drawing/2014/main" id="{6D878152-3C64-4234-B8F8-CC81FC987CD9}"/>
              </a:ext>
            </a:extLst>
          </p:cNvPr>
          <p:cNvSpPr>
            <a:spLocks noGrp="1"/>
          </p:cNvSpPr>
          <p:nvPr>
            <p:ph type="body" idx="1"/>
          </p:nvPr>
        </p:nvSpPr>
        <p:spPr/>
        <p:txBody>
          <a:bodyPr/>
          <a:lstStyle/>
          <a:p>
            <a:r>
              <a:rPr lang="en-US" dirty="0"/>
              <a:t>In addition, the buildings’ ages are beginning to show through deterioration.</a:t>
            </a:r>
          </a:p>
        </p:txBody>
      </p:sp>
      <p:sp>
        <p:nvSpPr>
          <p:cNvPr id="6" name="Text Placeholder 5">
            <a:extLst>
              <a:ext uri="{FF2B5EF4-FFF2-40B4-BE49-F238E27FC236}">
                <a16:creationId xmlns:a16="http://schemas.microsoft.com/office/drawing/2014/main" id="{EEA106AC-2084-4627-BC3A-AE1AEC1B407E}"/>
              </a:ext>
            </a:extLst>
          </p:cNvPr>
          <p:cNvSpPr txBox="1">
            <a:spLocks/>
          </p:cNvSpPr>
          <p:nvPr/>
        </p:nvSpPr>
        <p:spPr>
          <a:xfrm>
            <a:off x="0" y="377998"/>
            <a:ext cx="3429000" cy="381000"/>
          </a:xfrm>
          <a:prstGeom prst="rect">
            <a:avLst/>
          </a:prstGeom>
          <a:solidFill>
            <a:schemeClr val="bg1">
              <a:lumMod val="85000"/>
              <a:alpha val="55000"/>
            </a:schemeClr>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       THE ISSUES – THE INTERIOR</a:t>
            </a:r>
          </a:p>
        </p:txBody>
      </p:sp>
    </p:spTree>
    <p:extLst>
      <p:ext uri="{BB962C8B-B14F-4D97-AF65-F5344CB8AC3E}">
        <p14:creationId xmlns:p14="http://schemas.microsoft.com/office/powerpoint/2010/main" val="29898361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sign on the side of a building&#10;&#10;Description automatically generated">
            <a:extLst>
              <a:ext uri="{FF2B5EF4-FFF2-40B4-BE49-F238E27FC236}">
                <a16:creationId xmlns:a16="http://schemas.microsoft.com/office/drawing/2014/main" id="{B35D8779-7CF1-4017-8B27-3EE20B0B1B1C}"/>
              </a:ext>
            </a:extLst>
          </p:cNvPr>
          <p:cNvPicPr>
            <a:picLocks noGrp="1" noChangeAspect="1"/>
          </p:cNvPicPr>
          <p:nvPr>
            <p:ph type="pic" idx="10"/>
          </p:nvPr>
        </p:nvPicPr>
        <p:blipFill rotWithShape="1">
          <a:blip r:embed="rId2" cstate="email">
            <a:extLst>
              <a:ext uri="{28A0092B-C50C-407E-A947-70E740481C1C}">
                <a14:useLocalDpi xmlns:a14="http://schemas.microsoft.com/office/drawing/2010/main"/>
              </a:ext>
            </a:extLst>
          </a:blip>
          <a:srcRect/>
          <a:stretch/>
        </p:blipFill>
        <p:spPr>
          <a:xfrm rot="5400000">
            <a:off x="-577850" y="1970088"/>
            <a:ext cx="4370388" cy="2886075"/>
          </a:xfrm>
        </p:spPr>
      </p:pic>
      <p:sp>
        <p:nvSpPr>
          <p:cNvPr id="8" name="Text Placeholder 5">
            <a:extLst>
              <a:ext uri="{FF2B5EF4-FFF2-40B4-BE49-F238E27FC236}">
                <a16:creationId xmlns:a16="http://schemas.microsoft.com/office/drawing/2014/main" id="{CEC3E382-4C23-43E4-A271-10C1CD6629E0}"/>
              </a:ext>
            </a:extLst>
          </p:cNvPr>
          <p:cNvSpPr txBox="1">
            <a:spLocks/>
          </p:cNvSpPr>
          <p:nvPr/>
        </p:nvSpPr>
        <p:spPr>
          <a:xfrm>
            <a:off x="0" y="377998"/>
            <a:ext cx="3429000" cy="381000"/>
          </a:xfrm>
          <a:prstGeom prst="rect">
            <a:avLst/>
          </a:prstGeom>
          <a:solidFill>
            <a:schemeClr val="bg1">
              <a:lumMod val="85000"/>
              <a:alpha val="55000"/>
            </a:schemeClr>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       THE ISSUES – THE INTERIOR</a:t>
            </a:r>
          </a:p>
        </p:txBody>
      </p:sp>
      <p:pic>
        <p:nvPicPr>
          <p:cNvPr id="14" name="Picture Placeholder 13" descr="A picture containing building, indoor&#10;&#10;Description automatically generated">
            <a:extLst>
              <a:ext uri="{FF2B5EF4-FFF2-40B4-BE49-F238E27FC236}">
                <a16:creationId xmlns:a16="http://schemas.microsoft.com/office/drawing/2014/main" id="{B2258D0F-8C77-4027-9105-9DB83460E9AA}"/>
              </a:ext>
            </a:extLst>
          </p:cNvPr>
          <p:cNvPicPr>
            <a:picLocks noGrp="1" noChangeAspect="1"/>
          </p:cNvPicPr>
          <p:nvPr>
            <p:ph type="pic" idx="11"/>
          </p:nvPr>
        </p:nvPicPr>
        <p:blipFill>
          <a:blip r:embed="rId3" cstate="email">
            <a:extLst>
              <a:ext uri="{28A0092B-C50C-407E-A947-70E740481C1C}">
                <a14:useLocalDpi xmlns:a14="http://schemas.microsoft.com/office/drawing/2010/main"/>
              </a:ext>
            </a:extLst>
          </a:blip>
          <a:srcRect/>
          <a:stretch>
            <a:fillRect/>
          </a:stretch>
        </p:blipFill>
        <p:spPr/>
      </p:pic>
      <p:sp>
        <p:nvSpPr>
          <p:cNvPr id="9" name="Text Placeholder 3">
            <a:extLst>
              <a:ext uri="{FF2B5EF4-FFF2-40B4-BE49-F238E27FC236}">
                <a16:creationId xmlns:a16="http://schemas.microsoft.com/office/drawing/2014/main" id="{CAEFC887-0CD6-486B-A766-97AEDDD75E0E}"/>
              </a:ext>
            </a:extLst>
          </p:cNvPr>
          <p:cNvSpPr>
            <a:spLocks noGrp="1"/>
          </p:cNvSpPr>
          <p:nvPr>
            <p:ph type="body" idx="1"/>
          </p:nvPr>
        </p:nvSpPr>
        <p:spPr>
          <a:xfrm>
            <a:off x="163512" y="5715000"/>
            <a:ext cx="8816975" cy="685800"/>
          </a:xfrm>
        </p:spPr>
        <p:txBody>
          <a:bodyPr/>
          <a:lstStyle/>
          <a:p>
            <a:r>
              <a:rPr lang="en-US" dirty="0"/>
              <a:t>In addition, the buildings’ ages are beginning to show through deterioration.</a:t>
            </a:r>
          </a:p>
        </p:txBody>
      </p:sp>
    </p:spTree>
    <p:extLst>
      <p:ext uri="{BB962C8B-B14F-4D97-AF65-F5344CB8AC3E}">
        <p14:creationId xmlns:p14="http://schemas.microsoft.com/office/powerpoint/2010/main" val="29453961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grass, sky, outdoor, tree&#10;&#10;Description automatically generated">
            <a:extLst>
              <a:ext uri="{FF2B5EF4-FFF2-40B4-BE49-F238E27FC236}">
                <a16:creationId xmlns:a16="http://schemas.microsoft.com/office/drawing/2014/main" id="{E108B76E-81D7-4E93-A3BF-959647D82B76}"/>
              </a:ext>
            </a:extLst>
          </p:cNvPr>
          <p:cNvPicPr>
            <a:picLocks noGrp="1" noChangeAspect="1"/>
          </p:cNvPicPr>
          <p:nvPr>
            <p:ph type="pic" idx="10"/>
          </p:nvPr>
        </p:nvPicPr>
        <p:blipFill>
          <a:blip r:embed="rId2" cstate="print">
            <a:extLst>
              <a:ext uri="{28A0092B-C50C-407E-A947-70E740481C1C}">
                <a14:useLocalDpi xmlns:a14="http://schemas.microsoft.com/office/drawing/2010/main" val="0"/>
              </a:ext>
            </a:extLst>
          </a:blip>
          <a:srcRect t="16937" b="16937"/>
          <a:stretch>
            <a:fillRect/>
          </a:stretch>
        </p:blipFill>
        <p:spPr>
          <a:xfrm>
            <a:off x="163513" y="1227138"/>
            <a:ext cx="8812212" cy="4370387"/>
          </a:xfrm>
        </p:spPr>
      </p:pic>
      <p:sp>
        <p:nvSpPr>
          <p:cNvPr id="7" name="Text Placeholder 5">
            <a:extLst>
              <a:ext uri="{FF2B5EF4-FFF2-40B4-BE49-F238E27FC236}">
                <a16:creationId xmlns:a16="http://schemas.microsoft.com/office/drawing/2014/main" id="{44B99FEF-5314-46E1-A052-71C52C36BB0D}"/>
              </a:ext>
            </a:extLst>
          </p:cNvPr>
          <p:cNvSpPr txBox="1">
            <a:spLocks/>
          </p:cNvSpPr>
          <p:nvPr/>
        </p:nvSpPr>
        <p:spPr>
          <a:xfrm>
            <a:off x="0" y="377998"/>
            <a:ext cx="3429000" cy="381000"/>
          </a:xfrm>
          <a:prstGeom prst="rect">
            <a:avLst/>
          </a:prstGeom>
          <a:solidFill>
            <a:schemeClr val="bg1">
              <a:lumMod val="85000"/>
              <a:alpha val="55000"/>
            </a:schemeClr>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       THE ISSUES – THE INTERIOR</a:t>
            </a:r>
          </a:p>
        </p:txBody>
      </p:sp>
      <p:sp>
        <p:nvSpPr>
          <p:cNvPr id="8" name="Text Placeholder 4">
            <a:extLst>
              <a:ext uri="{FF2B5EF4-FFF2-40B4-BE49-F238E27FC236}">
                <a16:creationId xmlns:a16="http://schemas.microsoft.com/office/drawing/2014/main" id="{B5E50B37-C9DA-44E2-AD44-B0FFF8415827}"/>
              </a:ext>
            </a:extLst>
          </p:cNvPr>
          <p:cNvSpPr>
            <a:spLocks noGrp="1"/>
          </p:cNvSpPr>
          <p:nvPr>
            <p:ph type="body" idx="1"/>
          </p:nvPr>
        </p:nvSpPr>
        <p:spPr>
          <a:xfrm>
            <a:off x="163512" y="5715000"/>
            <a:ext cx="8816975" cy="685800"/>
          </a:xfrm>
        </p:spPr>
        <p:txBody>
          <a:bodyPr/>
          <a:lstStyle/>
          <a:p>
            <a:r>
              <a:rPr lang="en-US" dirty="0"/>
              <a:t>The current CTE Building also lacks in sufficient space to accommodate hardware and equipment.</a:t>
            </a:r>
          </a:p>
        </p:txBody>
      </p:sp>
    </p:spTree>
    <p:extLst>
      <p:ext uri="{BB962C8B-B14F-4D97-AF65-F5344CB8AC3E}">
        <p14:creationId xmlns:p14="http://schemas.microsoft.com/office/powerpoint/2010/main" val="2996077000"/>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9142B94-7DBA-4DDB-BA35-49A18A874786}"/>
              </a:ext>
            </a:extLst>
          </p:cNvPr>
          <p:cNvSpPr>
            <a:spLocks noGrp="1"/>
          </p:cNvSpPr>
          <p:nvPr>
            <p:ph type="body" idx="1"/>
          </p:nvPr>
        </p:nvSpPr>
        <p:spPr/>
        <p:txBody>
          <a:bodyPr/>
          <a:lstStyle/>
          <a:p>
            <a:r>
              <a:rPr lang="en-US" dirty="0"/>
              <a:t>The current CTE Building also lacks in sufficient space to accommodate hardware and equipment.</a:t>
            </a:r>
          </a:p>
        </p:txBody>
      </p:sp>
      <p:sp>
        <p:nvSpPr>
          <p:cNvPr id="7" name="Text Placeholder 5">
            <a:extLst>
              <a:ext uri="{FF2B5EF4-FFF2-40B4-BE49-F238E27FC236}">
                <a16:creationId xmlns:a16="http://schemas.microsoft.com/office/drawing/2014/main" id="{44B99FEF-5314-46E1-A052-71C52C36BB0D}"/>
              </a:ext>
            </a:extLst>
          </p:cNvPr>
          <p:cNvSpPr txBox="1">
            <a:spLocks/>
          </p:cNvSpPr>
          <p:nvPr/>
        </p:nvSpPr>
        <p:spPr>
          <a:xfrm>
            <a:off x="0" y="377998"/>
            <a:ext cx="3429000" cy="381000"/>
          </a:xfrm>
          <a:prstGeom prst="rect">
            <a:avLst/>
          </a:prstGeom>
          <a:solidFill>
            <a:schemeClr val="bg1">
              <a:lumMod val="85000"/>
              <a:alpha val="55000"/>
            </a:schemeClr>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       THE ISSUES – THE INTERIOR</a:t>
            </a:r>
          </a:p>
        </p:txBody>
      </p:sp>
      <p:pic>
        <p:nvPicPr>
          <p:cNvPr id="28" name="Picture Placeholder 27" descr="A picture containing indoor, floor, cabinet, kitchen&#10;&#10;Description automatically generated">
            <a:extLst>
              <a:ext uri="{FF2B5EF4-FFF2-40B4-BE49-F238E27FC236}">
                <a16:creationId xmlns:a16="http://schemas.microsoft.com/office/drawing/2014/main" id="{DB15CF1C-2B41-49A7-A7D5-2C71F5611538}"/>
              </a:ext>
            </a:extLst>
          </p:cNvPr>
          <p:cNvPicPr>
            <a:picLocks noGrp="1" noChangeAspect="1"/>
          </p:cNvPicPr>
          <p:nvPr>
            <p:ph type="pic" idx="10"/>
          </p:nvPr>
        </p:nvPicPr>
        <p:blipFill>
          <a:blip r:embed="rId2" cstate="email">
            <a:extLst>
              <a:ext uri="{28A0092B-C50C-407E-A947-70E740481C1C}">
                <a14:useLocalDpi xmlns:a14="http://schemas.microsoft.com/office/drawing/2010/main"/>
              </a:ext>
            </a:extLst>
          </a:blip>
          <a:srcRect/>
          <a:stretch>
            <a:fillRect/>
          </a:stretch>
        </p:blipFill>
        <p:spPr>
          <a:xfrm rot="5400000">
            <a:off x="-577850" y="1970088"/>
            <a:ext cx="4370388" cy="2886075"/>
          </a:xfrm>
        </p:spPr>
      </p:pic>
      <p:pic>
        <p:nvPicPr>
          <p:cNvPr id="30" name="Picture Placeholder 29" descr="A picture containing indoor, ceiling, building, floor&#10;&#10;Description automatically generated">
            <a:extLst>
              <a:ext uri="{FF2B5EF4-FFF2-40B4-BE49-F238E27FC236}">
                <a16:creationId xmlns:a16="http://schemas.microsoft.com/office/drawing/2014/main" id="{892785B5-0ECC-4B13-8399-5BD0EEA50542}"/>
              </a:ext>
            </a:extLst>
          </p:cNvPr>
          <p:cNvPicPr>
            <a:picLocks noGrp="1" noChangeAspect="1"/>
          </p:cNvPicPr>
          <p:nvPr>
            <p:ph type="pic" idx="12"/>
          </p:nvPr>
        </p:nvPicPr>
        <p:blipFill>
          <a:blip r:embed="rId3" cstate="email">
            <a:extLst>
              <a:ext uri="{28A0092B-C50C-407E-A947-70E740481C1C}">
                <a14:useLocalDpi xmlns:a14="http://schemas.microsoft.com/office/drawing/2010/main"/>
              </a:ext>
            </a:extLst>
          </a:blip>
          <a:srcRect/>
          <a:stretch>
            <a:fillRect/>
          </a:stretch>
        </p:blipFill>
        <p:spPr>
          <a:xfrm>
            <a:off x="3135313" y="1227138"/>
            <a:ext cx="5838825" cy="4370387"/>
          </a:xfrm>
        </p:spPr>
      </p:pic>
    </p:spTree>
    <p:extLst>
      <p:ext uri="{BB962C8B-B14F-4D97-AF65-F5344CB8AC3E}">
        <p14:creationId xmlns:p14="http://schemas.microsoft.com/office/powerpoint/2010/main" val="20162516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44B99FEF-5314-46E1-A052-71C52C36BB0D}"/>
              </a:ext>
            </a:extLst>
          </p:cNvPr>
          <p:cNvSpPr txBox="1">
            <a:spLocks/>
          </p:cNvSpPr>
          <p:nvPr/>
        </p:nvSpPr>
        <p:spPr>
          <a:xfrm>
            <a:off x="0" y="377998"/>
            <a:ext cx="3429000" cy="381000"/>
          </a:xfrm>
          <a:prstGeom prst="rect">
            <a:avLst/>
          </a:prstGeom>
          <a:solidFill>
            <a:schemeClr val="bg1">
              <a:lumMod val="85000"/>
              <a:alpha val="55000"/>
            </a:schemeClr>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       THE ISSUES – THE INTERIOR</a:t>
            </a:r>
          </a:p>
        </p:txBody>
      </p:sp>
      <p:pic>
        <p:nvPicPr>
          <p:cNvPr id="21" name="Picture Placeholder 20" descr="A picture containing indoor, table&#10;&#10;Description automatically generated">
            <a:extLst>
              <a:ext uri="{FF2B5EF4-FFF2-40B4-BE49-F238E27FC236}">
                <a16:creationId xmlns:a16="http://schemas.microsoft.com/office/drawing/2014/main" id="{51FB666F-0B65-4FF4-A217-A6508FB8FE94}"/>
              </a:ext>
            </a:extLst>
          </p:cNvPr>
          <p:cNvPicPr>
            <a:picLocks noGrp="1" noChangeAspect="1"/>
          </p:cNvPicPr>
          <p:nvPr>
            <p:ph type="pic" idx="10"/>
          </p:nvPr>
        </p:nvPicPr>
        <p:blipFill>
          <a:blip r:embed="rId2" cstate="email">
            <a:extLst>
              <a:ext uri="{28A0092B-C50C-407E-A947-70E740481C1C}">
                <a14:useLocalDpi xmlns:a14="http://schemas.microsoft.com/office/drawing/2010/main"/>
              </a:ext>
            </a:extLst>
          </a:blip>
          <a:srcRect/>
          <a:stretch>
            <a:fillRect/>
          </a:stretch>
        </p:blipFill>
        <p:spPr>
          <a:xfrm rot="5400000">
            <a:off x="-577850" y="1970088"/>
            <a:ext cx="4370388" cy="2886075"/>
          </a:xfrm>
        </p:spPr>
      </p:pic>
      <p:pic>
        <p:nvPicPr>
          <p:cNvPr id="19" name="Picture Placeholder 18" descr="A large room&#10;&#10;Description automatically generated">
            <a:extLst>
              <a:ext uri="{FF2B5EF4-FFF2-40B4-BE49-F238E27FC236}">
                <a16:creationId xmlns:a16="http://schemas.microsoft.com/office/drawing/2014/main" id="{7DFC2377-25DD-4863-B456-B307AF767894}"/>
              </a:ext>
            </a:extLst>
          </p:cNvPr>
          <p:cNvPicPr>
            <a:picLocks noGrp="1" noChangeAspect="1"/>
          </p:cNvPicPr>
          <p:nvPr>
            <p:ph type="pic" idx="12"/>
          </p:nvPr>
        </p:nvPicPr>
        <p:blipFill>
          <a:blip r:embed="rId3" cstate="email">
            <a:extLst>
              <a:ext uri="{28A0092B-C50C-407E-A947-70E740481C1C}">
                <a14:useLocalDpi xmlns:a14="http://schemas.microsoft.com/office/drawing/2010/main"/>
              </a:ext>
            </a:extLst>
          </a:blip>
          <a:srcRect/>
          <a:stretch>
            <a:fillRect/>
          </a:stretch>
        </p:blipFill>
        <p:spPr>
          <a:xfrm>
            <a:off x="3135313" y="1227138"/>
            <a:ext cx="5838825" cy="4370387"/>
          </a:xfrm>
        </p:spPr>
      </p:pic>
      <p:sp>
        <p:nvSpPr>
          <p:cNvPr id="8" name="Text Placeholder 4">
            <a:extLst>
              <a:ext uri="{FF2B5EF4-FFF2-40B4-BE49-F238E27FC236}">
                <a16:creationId xmlns:a16="http://schemas.microsoft.com/office/drawing/2014/main" id="{E6A2D27A-A95F-4224-A2BB-3FD433570695}"/>
              </a:ext>
            </a:extLst>
          </p:cNvPr>
          <p:cNvSpPr>
            <a:spLocks noGrp="1"/>
          </p:cNvSpPr>
          <p:nvPr>
            <p:ph type="body" idx="1"/>
          </p:nvPr>
        </p:nvSpPr>
        <p:spPr>
          <a:xfrm>
            <a:off x="163512" y="5715000"/>
            <a:ext cx="8816975" cy="685800"/>
          </a:xfrm>
        </p:spPr>
        <p:txBody>
          <a:bodyPr/>
          <a:lstStyle/>
          <a:p>
            <a:r>
              <a:rPr lang="en-US" dirty="0"/>
              <a:t>The current CTE Building also lacks in sufficient space to accommodate hardware and equipment.</a:t>
            </a:r>
          </a:p>
          <a:p>
            <a:r>
              <a:rPr lang="en-US" dirty="0"/>
              <a:t>This prevents teachers from creating a proper learning environment for students.</a:t>
            </a:r>
          </a:p>
        </p:txBody>
      </p:sp>
    </p:spTree>
    <p:extLst>
      <p:ext uri="{BB962C8B-B14F-4D97-AF65-F5344CB8AC3E}">
        <p14:creationId xmlns:p14="http://schemas.microsoft.com/office/powerpoint/2010/main" val="6576037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5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par>
                          <p:cTn id="8" fill="hold">
                            <p:stCondLst>
                              <p:cond delay="2500"/>
                            </p:stCondLst>
                            <p:childTnLst>
                              <p:par>
                                <p:cTn id="9" presetID="10" presetClass="entr" presetSubtype="0" fill="hold" nodeType="afterEffect">
                                  <p:stCondLst>
                                    <p:cond delay="150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1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9142B94-7DBA-4DDB-BA35-49A18A874786}"/>
              </a:ext>
            </a:extLst>
          </p:cNvPr>
          <p:cNvSpPr>
            <a:spLocks noGrp="1"/>
          </p:cNvSpPr>
          <p:nvPr>
            <p:ph type="body" idx="1"/>
          </p:nvPr>
        </p:nvSpPr>
        <p:spPr/>
        <p:txBody>
          <a:bodyPr/>
          <a:lstStyle/>
          <a:p>
            <a:r>
              <a:rPr lang="en-US" dirty="0"/>
              <a:t>The athletic weight room requires large amounts of floor space for lifting to be safe to the students.</a:t>
            </a:r>
          </a:p>
        </p:txBody>
      </p:sp>
      <p:sp>
        <p:nvSpPr>
          <p:cNvPr id="7" name="Text Placeholder 5">
            <a:extLst>
              <a:ext uri="{FF2B5EF4-FFF2-40B4-BE49-F238E27FC236}">
                <a16:creationId xmlns:a16="http://schemas.microsoft.com/office/drawing/2014/main" id="{44B99FEF-5314-46E1-A052-71C52C36BB0D}"/>
              </a:ext>
            </a:extLst>
          </p:cNvPr>
          <p:cNvSpPr txBox="1">
            <a:spLocks/>
          </p:cNvSpPr>
          <p:nvPr/>
        </p:nvSpPr>
        <p:spPr>
          <a:xfrm>
            <a:off x="0" y="377998"/>
            <a:ext cx="3429000" cy="381000"/>
          </a:xfrm>
          <a:prstGeom prst="rect">
            <a:avLst/>
          </a:prstGeom>
          <a:solidFill>
            <a:schemeClr val="bg1">
              <a:lumMod val="85000"/>
              <a:alpha val="55000"/>
            </a:schemeClr>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       THE ISSUES – THE INTERIOR</a:t>
            </a:r>
          </a:p>
        </p:txBody>
      </p:sp>
      <p:pic>
        <p:nvPicPr>
          <p:cNvPr id="18" name="Picture Placeholder 17" descr="A picture containing indoor, wall, table&#10;&#10;Description automatically generated">
            <a:extLst>
              <a:ext uri="{FF2B5EF4-FFF2-40B4-BE49-F238E27FC236}">
                <a16:creationId xmlns:a16="http://schemas.microsoft.com/office/drawing/2014/main" id="{32AC03CF-8487-4D78-AEAB-E93D970B2EAB}"/>
              </a:ext>
            </a:extLst>
          </p:cNvPr>
          <p:cNvPicPr>
            <a:picLocks noGrp="1" noChangeAspect="1"/>
          </p:cNvPicPr>
          <p:nvPr>
            <p:ph type="pic" idx="10"/>
          </p:nvPr>
        </p:nvPicPr>
        <p:blipFill>
          <a:blip r:embed="rId2" cstate="email">
            <a:extLst>
              <a:ext uri="{28A0092B-C50C-407E-A947-70E740481C1C}">
                <a14:useLocalDpi xmlns:a14="http://schemas.microsoft.com/office/drawing/2010/main"/>
              </a:ext>
            </a:extLst>
          </a:blip>
          <a:srcRect/>
          <a:stretch>
            <a:fillRect/>
          </a:stretch>
        </p:blipFill>
        <p:spPr>
          <a:xfrm rot="5400000">
            <a:off x="-577850" y="1970088"/>
            <a:ext cx="4370388" cy="2886075"/>
          </a:xfrm>
        </p:spPr>
      </p:pic>
      <p:pic>
        <p:nvPicPr>
          <p:cNvPr id="22" name="Picture Placeholder 21" descr="A group of people in a room&#10;&#10;Description automatically generated">
            <a:extLst>
              <a:ext uri="{FF2B5EF4-FFF2-40B4-BE49-F238E27FC236}">
                <a16:creationId xmlns:a16="http://schemas.microsoft.com/office/drawing/2014/main" id="{4434F7AA-FB02-428A-81A7-AD05156E1B2A}"/>
              </a:ext>
            </a:extLst>
          </p:cNvPr>
          <p:cNvPicPr>
            <a:picLocks noGrp="1" noChangeAspect="1"/>
          </p:cNvPicPr>
          <p:nvPr>
            <p:ph type="pic" idx="12"/>
          </p:nvPr>
        </p:nvPicPr>
        <p:blipFill>
          <a:blip r:embed="rId3" cstate="email">
            <a:extLst>
              <a:ext uri="{28A0092B-C50C-407E-A947-70E740481C1C}">
                <a14:useLocalDpi xmlns:a14="http://schemas.microsoft.com/office/drawing/2010/main"/>
              </a:ext>
            </a:extLst>
          </a:blip>
          <a:srcRect/>
          <a:stretch>
            <a:fillRect/>
          </a:stretch>
        </p:blipFill>
        <p:spPr>
          <a:xfrm>
            <a:off x="3117850" y="1227138"/>
            <a:ext cx="5856288" cy="4370387"/>
          </a:xfrm>
        </p:spPr>
      </p:pic>
    </p:spTree>
    <p:extLst>
      <p:ext uri="{BB962C8B-B14F-4D97-AF65-F5344CB8AC3E}">
        <p14:creationId xmlns:p14="http://schemas.microsoft.com/office/powerpoint/2010/main" val="13063233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5">
            <a:extLst>
              <a:ext uri="{FF2B5EF4-FFF2-40B4-BE49-F238E27FC236}">
                <a16:creationId xmlns:a16="http://schemas.microsoft.com/office/drawing/2014/main" id="{44B99FEF-5314-46E1-A052-71C52C36BB0D}"/>
              </a:ext>
            </a:extLst>
          </p:cNvPr>
          <p:cNvSpPr txBox="1">
            <a:spLocks/>
          </p:cNvSpPr>
          <p:nvPr/>
        </p:nvSpPr>
        <p:spPr>
          <a:xfrm>
            <a:off x="0" y="377998"/>
            <a:ext cx="3429000" cy="381000"/>
          </a:xfrm>
          <a:prstGeom prst="rect">
            <a:avLst/>
          </a:prstGeom>
          <a:solidFill>
            <a:schemeClr val="bg1">
              <a:lumMod val="85000"/>
              <a:alpha val="55000"/>
            </a:schemeClr>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       THE ISSUES – THE INTERIOR</a:t>
            </a:r>
          </a:p>
        </p:txBody>
      </p:sp>
      <p:pic>
        <p:nvPicPr>
          <p:cNvPr id="22" name="Picture Placeholder 21" descr="A large room&#10;&#10;Description automatically generated">
            <a:extLst>
              <a:ext uri="{FF2B5EF4-FFF2-40B4-BE49-F238E27FC236}">
                <a16:creationId xmlns:a16="http://schemas.microsoft.com/office/drawing/2014/main" id="{40F959F1-5297-47B4-A2E9-07353715AFDC}"/>
              </a:ext>
            </a:extLst>
          </p:cNvPr>
          <p:cNvPicPr>
            <a:picLocks noGrp="1" noChangeAspect="1"/>
          </p:cNvPicPr>
          <p:nvPr>
            <p:ph type="pic" idx="12"/>
          </p:nvPr>
        </p:nvPicPr>
        <p:blipFill>
          <a:blip r:embed="rId2" cstate="email">
            <a:extLst>
              <a:ext uri="{28A0092B-C50C-407E-A947-70E740481C1C}">
                <a14:useLocalDpi xmlns:a14="http://schemas.microsoft.com/office/drawing/2010/main"/>
              </a:ext>
            </a:extLst>
          </a:blip>
          <a:srcRect/>
          <a:stretch>
            <a:fillRect/>
          </a:stretch>
        </p:blipFill>
        <p:spPr>
          <a:xfrm rot="5400000">
            <a:off x="5346700" y="1970088"/>
            <a:ext cx="4370388" cy="2886075"/>
          </a:xfrm>
        </p:spPr>
      </p:pic>
      <p:pic>
        <p:nvPicPr>
          <p:cNvPr id="26" name="Picture Placeholder 25" descr="A picture containing outdoor, sky, ground, grass&#10;&#10;Description automatically generated">
            <a:extLst>
              <a:ext uri="{FF2B5EF4-FFF2-40B4-BE49-F238E27FC236}">
                <a16:creationId xmlns:a16="http://schemas.microsoft.com/office/drawing/2014/main" id="{80438436-4679-49D1-834F-8DA219D3EC05}"/>
              </a:ext>
            </a:extLst>
          </p:cNvPr>
          <p:cNvPicPr>
            <a:picLocks noGrp="1" noChangeAspect="1"/>
          </p:cNvPicPr>
          <p:nvPr>
            <p:ph type="pic" idx="10"/>
          </p:nvPr>
        </p:nvPicPr>
        <p:blipFill>
          <a:blip r:embed="rId3" cstate="email">
            <a:extLst>
              <a:ext uri="{28A0092B-C50C-407E-A947-70E740481C1C}">
                <a14:useLocalDpi xmlns:a14="http://schemas.microsoft.com/office/drawing/2010/main"/>
              </a:ext>
            </a:extLst>
          </a:blip>
          <a:srcRect/>
          <a:stretch>
            <a:fillRect/>
          </a:stretch>
        </p:blipFill>
        <p:spPr>
          <a:xfrm>
            <a:off x="163513" y="1227138"/>
            <a:ext cx="5845175" cy="4370387"/>
          </a:xfrm>
        </p:spPr>
      </p:pic>
      <p:sp>
        <p:nvSpPr>
          <p:cNvPr id="8" name="Text Placeholder 4">
            <a:extLst>
              <a:ext uri="{FF2B5EF4-FFF2-40B4-BE49-F238E27FC236}">
                <a16:creationId xmlns:a16="http://schemas.microsoft.com/office/drawing/2014/main" id="{94191FC7-A411-4B1D-9291-88CDC45EC753}"/>
              </a:ext>
            </a:extLst>
          </p:cNvPr>
          <p:cNvSpPr>
            <a:spLocks noGrp="1"/>
          </p:cNvSpPr>
          <p:nvPr>
            <p:ph type="body" idx="1"/>
          </p:nvPr>
        </p:nvSpPr>
        <p:spPr>
          <a:xfrm>
            <a:off x="163512" y="5715000"/>
            <a:ext cx="8816975" cy="685800"/>
          </a:xfrm>
        </p:spPr>
        <p:txBody>
          <a:bodyPr/>
          <a:lstStyle/>
          <a:p>
            <a:r>
              <a:rPr lang="en-US" dirty="0"/>
              <a:t>The athletic weight room requires large amounts of floor space for lifting to be safe to the students.</a:t>
            </a:r>
          </a:p>
          <a:p>
            <a:r>
              <a:rPr lang="en-US" dirty="0"/>
              <a:t>This forces the storing of equipment elsewhere such as the corridors and even outside.</a:t>
            </a:r>
          </a:p>
        </p:txBody>
      </p:sp>
    </p:spTree>
    <p:extLst>
      <p:ext uri="{BB962C8B-B14F-4D97-AF65-F5344CB8AC3E}">
        <p14:creationId xmlns:p14="http://schemas.microsoft.com/office/powerpoint/2010/main" val="24270392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childTnLst>
                                </p:cTn>
                              </p:par>
                            </p:childTnLst>
                          </p:cTn>
                        </p:par>
                        <p:par>
                          <p:cTn id="8" fill="hold">
                            <p:stCondLst>
                              <p:cond delay="1500"/>
                            </p:stCondLst>
                            <p:childTnLst>
                              <p:par>
                                <p:cTn id="9" presetID="10" presetClass="entr" presetSubtype="0" fill="hold" nodeType="afterEffect">
                                  <p:stCondLst>
                                    <p:cond delay="50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0" descr="A circuit board&#10;&#10;Description automatically generated">
            <a:extLst>
              <a:ext uri="{FF2B5EF4-FFF2-40B4-BE49-F238E27FC236}">
                <a16:creationId xmlns:a16="http://schemas.microsoft.com/office/drawing/2014/main" id="{63EB58A1-F8FC-46DF-8215-12A7219ED53D}"/>
              </a:ext>
            </a:extLst>
          </p:cNvPr>
          <p:cNvPicPr>
            <a:picLocks noChangeAspect="1"/>
          </p:cNvPicPr>
          <p:nvPr/>
        </p:nvPicPr>
        <p:blipFill rotWithShape="1">
          <a:blip r:embed="rId2" cstate="email">
            <a:alphaModFix/>
            <a:extLst>
              <a:ext uri="{BEBA8EAE-BF5A-486C-A8C5-ECC9F3942E4B}">
                <a14:imgProps xmlns:a14="http://schemas.microsoft.com/office/drawing/2010/main">
                  <a14:imgLayer r:embed="rId3">
                    <a14:imgEffect>
                      <a14:saturation sat="75000"/>
                    </a14:imgEffect>
                    <a14:imgEffect>
                      <a14:brightnessContrast contrast="15000"/>
                    </a14:imgEffect>
                  </a14:imgLayer>
                </a14:imgProps>
              </a:ext>
              <a:ext uri="{28A0092B-C50C-407E-A947-70E740481C1C}">
                <a14:useLocalDpi xmlns:a14="http://schemas.microsoft.com/office/drawing/2010/main"/>
              </a:ext>
            </a:extLst>
          </a:blip>
          <a:srcRect/>
          <a:stretch/>
        </p:blipFill>
        <p:spPr>
          <a:xfrm>
            <a:off x="-1" y="6061"/>
            <a:ext cx="9144001" cy="6851939"/>
          </a:xfrm>
          <a:prstGeom prst="rect">
            <a:avLst/>
          </a:prstGeom>
        </p:spPr>
      </p:pic>
      <p:sp>
        <p:nvSpPr>
          <p:cNvPr id="4" name="Rectangle 3">
            <a:extLst>
              <a:ext uri="{FF2B5EF4-FFF2-40B4-BE49-F238E27FC236}">
                <a16:creationId xmlns:a16="http://schemas.microsoft.com/office/drawing/2014/main" id="{F1CE8231-8CAF-4F0C-906F-59EF34E2FC28}"/>
              </a:ext>
            </a:extLst>
          </p:cNvPr>
          <p:cNvSpPr/>
          <p:nvPr/>
        </p:nvSpPr>
        <p:spPr>
          <a:xfrm>
            <a:off x="0" y="2555875"/>
            <a:ext cx="9144000" cy="1468438"/>
          </a:xfrm>
          <a:prstGeom prst="rect">
            <a:avLst/>
          </a:prstGeom>
          <a:solidFill>
            <a:schemeClr val="bg1">
              <a:alpha val="7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 name="Title 2">
            <a:extLst>
              <a:ext uri="{FF2B5EF4-FFF2-40B4-BE49-F238E27FC236}">
                <a16:creationId xmlns:a16="http://schemas.microsoft.com/office/drawing/2014/main" id="{140B57AB-CA5E-4133-BCAA-68F4512B2827}"/>
              </a:ext>
            </a:extLst>
          </p:cNvPr>
          <p:cNvSpPr>
            <a:spLocks noGrp="1"/>
          </p:cNvSpPr>
          <p:nvPr>
            <p:ph type="ctrTitle"/>
          </p:nvPr>
        </p:nvSpPr>
        <p:spPr/>
        <p:txBody>
          <a:bodyPr/>
          <a:lstStyle/>
          <a:p>
            <a:r>
              <a:rPr lang="en-US" dirty="0">
                <a:solidFill>
                  <a:schemeClr val="tx1"/>
                </a:solidFill>
              </a:rPr>
              <a:t>THE OPPORTUNITY</a:t>
            </a:r>
          </a:p>
        </p:txBody>
      </p:sp>
    </p:spTree>
    <p:extLst>
      <p:ext uri="{BB962C8B-B14F-4D97-AF65-F5344CB8AC3E}">
        <p14:creationId xmlns:p14="http://schemas.microsoft.com/office/powerpoint/2010/main" val="35765269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circuit board&#10;&#10;Description automatically generated">
            <a:extLst>
              <a:ext uri="{FF2B5EF4-FFF2-40B4-BE49-F238E27FC236}">
                <a16:creationId xmlns:a16="http://schemas.microsoft.com/office/drawing/2014/main" id="{86EC6C86-EF3E-4683-8E87-5065315A4F3D}"/>
              </a:ext>
            </a:extLst>
          </p:cNvPr>
          <p:cNvPicPr>
            <a:picLocks noGrp="1" noChangeAspect="1"/>
          </p:cNvPicPr>
          <p:nvPr>
            <p:ph type="pic" idx="11"/>
          </p:nvPr>
        </p:nvPicPr>
        <p:blipFill rotWithShape="1">
          <a:blip r:embed="rId2" cstate="email">
            <a:alphaModFix/>
            <a:extLst>
              <a:ext uri="{BEBA8EAE-BF5A-486C-A8C5-ECC9F3942E4B}">
                <a14:imgProps xmlns:a14="http://schemas.microsoft.com/office/drawing/2010/main">
                  <a14:imgLayer r:embed="rId3">
                    <a14:imgEffect>
                      <a14:saturation sat="66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342900" y="993198"/>
            <a:ext cx="8458200" cy="5099627"/>
          </a:xfrm>
        </p:spPr>
      </p:pic>
      <p:sp>
        <p:nvSpPr>
          <p:cNvPr id="3" name="Text Placeholder 2">
            <a:extLst>
              <a:ext uri="{FF2B5EF4-FFF2-40B4-BE49-F238E27FC236}">
                <a16:creationId xmlns:a16="http://schemas.microsoft.com/office/drawing/2014/main" id="{D434EA28-36CD-4501-BB0F-00476A53C494}"/>
              </a:ext>
            </a:extLst>
          </p:cNvPr>
          <p:cNvSpPr>
            <a:spLocks noGrp="1"/>
          </p:cNvSpPr>
          <p:nvPr>
            <p:ph type="body" idx="14"/>
          </p:nvPr>
        </p:nvSpPr>
        <p:spPr>
          <a:xfrm>
            <a:off x="2684814" y="377998"/>
            <a:ext cx="3861457" cy="381000"/>
          </a:xfrm>
        </p:spPr>
        <p:txBody>
          <a:bodyPr>
            <a:normAutofit/>
          </a:bodyPr>
          <a:lstStyle/>
          <a:p>
            <a:r>
              <a:rPr lang="en-US" dirty="0"/>
              <a:t>NEW CONSTRUCTION LOCATION</a:t>
            </a:r>
          </a:p>
        </p:txBody>
      </p:sp>
      <p:sp>
        <p:nvSpPr>
          <p:cNvPr id="36" name="Rectangle 35">
            <a:extLst>
              <a:ext uri="{FF2B5EF4-FFF2-40B4-BE49-F238E27FC236}">
                <a16:creationId xmlns:a16="http://schemas.microsoft.com/office/drawing/2014/main" id="{A7697E9E-91E6-4C39-B45D-BFFE168B43E8}"/>
              </a:ext>
            </a:extLst>
          </p:cNvPr>
          <p:cNvSpPr/>
          <p:nvPr/>
        </p:nvSpPr>
        <p:spPr>
          <a:xfrm rot="2228414">
            <a:off x="3045037" y="1633687"/>
            <a:ext cx="647873" cy="414264"/>
          </a:xfrm>
          <a:prstGeom prst="rect">
            <a:avLst/>
          </a:prstGeom>
          <a:solidFill>
            <a:srgbClr val="1D8BD2">
              <a:alpha val="69804"/>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nvGrpSpPr>
          <p:cNvPr id="37" name="Group 36">
            <a:extLst>
              <a:ext uri="{FF2B5EF4-FFF2-40B4-BE49-F238E27FC236}">
                <a16:creationId xmlns:a16="http://schemas.microsoft.com/office/drawing/2014/main" id="{1D246C8F-55DD-411F-95A6-843A8E764F6B}"/>
              </a:ext>
            </a:extLst>
          </p:cNvPr>
          <p:cNvGrpSpPr/>
          <p:nvPr/>
        </p:nvGrpSpPr>
        <p:grpSpPr>
          <a:xfrm>
            <a:off x="3128092" y="1562154"/>
            <a:ext cx="477195" cy="554013"/>
            <a:chOff x="3141035" y="1588966"/>
            <a:chExt cx="477195" cy="554013"/>
          </a:xfrm>
        </p:grpSpPr>
        <p:grpSp>
          <p:nvGrpSpPr>
            <p:cNvPr id="38" name="Group 37">
              <a:extLst>
                <a:ext uri="{FF2B5EF4-FFF2-40B4-BE49-F238E27FC236}">
                  <a16:creationId xmlns:a16="http://schemas.microsoft.com/office/drawing/2014/main" id="{8D97A06C-B431-4B2B-A4AB-8590A3DC3D22}"/>
                </a:ext>
              </a:extLst>
            </p:cNvPr>
            <p:cNvGrpSpPr/>
            <p:nvPr/>
          </p:nvGrpSpPr>
          <p:grpSpPr>
            <a:xfrm>
              <a:off x="3141035" y="1588966"/>
              <a:ext cx="145090" cy="299294"/>
              <a:chOff x="3141035" y="1588966"/>
              <a:chExt cx="145090" cy="299294"/>
            </a:xfrm>
          </p:grpSpPr>
          <p:sp>
            <p:nvSpPr>
              <p:cNvPr id="51" name="Rectangle 50">
                <a:extLst>
                  <a:ext uri="{FF2B5EF4-FFF2-40B4-BE49-F238E27FC236}">
                    <a16:creationId xmlns:a16="http://schemas.microsoft.com/office/drawing/2014/main" id="{D38A9639-696D-4DDF-83F0-5C4361C90882}"/>
                  </a:ext>
                </a:extLst>
              </p:cNvPr>
              <p:cNvSpPr/>
              <p:nvPr/>
            </p:nvSpPr>
            <p:spPr>
              <a:xfrm rot="2228414">
                <a:off x="3143441" y="1588966"/>
                <a:ext cx="137705" cy="299294"/>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134CB4CC-3D80-479E-993F-C17528267ADE}"/>
                  </a:ext>
                </a:extLst>
              </p:cNvPr>
              <p:cNvSpPr/>
              <p:nvPr/>
            </p:nvSpPr>
            <p:spPr>
              <a:xfrm rot="2228414">
                <a:off x="3143623" y="1656982"/>
                <a:ext cx="137705" cy="162777"/>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F3E34EBA-3731-4BB3-B95E-A364DD98A33A}"/>
                  </a:ext>
                </a:extLst>
              </p:cNvPr>
              <p:cNvSpPr/>
              <p:nvPr/>
            </p:nvSpPr>
            <p:spPr>
              <a:xfrm rot="2228414">
                <a:off x="3163847" y="1590814"/>
                <a:ext cx="101000" cy="296494"/>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88C83442-8ACA-47B7-B875-343418CE8F04}"/>
                  </a:ext>
                </a:extLst>
              </p:cNvPr>
              <p:cNvSpPr/>
              <p:nvPr/>
            </p:nvSpPr>
            <p:spPr>
              <a:xfrm rot="2228414">
                <a:off x="3204932" y="1676432"/>
                <a:ext cx="70519" cy="161969"/>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a16="http://schemas.microsoft.com/office/drawing/2014/main" id="{995B3BE3-88C8-4A6D-94BD-55A100E225B7}"/>
                  </a:ext>
                </a:extLst>
              </p:cNvPr>
              <p:cNvCxnSpPr>
                <a:cxnSpLocks/>
              </p:cNvCxnSpPr>
              <p:nvPr/>
            </p:nvCxnSpPr>
            <p:spPr>
              <a:xfrm>
                <a:off x="3141035" y="1680131"/>
                <a:ext cx="145090" cy="111087"/>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E4D73C70-1CF4-4494-B441-FB55C88AFD5F}"/>
                </a:ext>
              </a:extLst>
            </p:cNvPr>
            <p:cNvGrpSpPr/>
            <p:nvPr/>
          </p:nvGrpSpPr>
          <p:grpSpPr>
            <a:xfrm>
              <a:off x="3308278" y="1715849"/>
              <a:ext cx="145090" cy="299294"/>
              <a:chOff x="3141035" y="1588966"/>
              <a:chExt cx="145090" cy="299294"/>
            </a:xfrm>
          </p:grpSpPr>
          <p:sp>
            <p:nvSpPr>
              <p:cNvPr id="46" name="Rectangle 45">
                <a:extLst>
                  <a:ext uri="{FF2B5EF4-FFF2-40B4-BE49-F238E27FC236}">
                    <a16:creationId xmlns:a16="http://schemas.microsoft.com/office/drawing/2014/main" id="{7675A135-31A5-4BB2-AF74-0D01B00585B7}"/>
                  </a:ext>
                </a:extLst>
              </p:cNvPr>
              <p:cNvSpPr/>
              <p:nvPr/>
            </p:nvSpPr>
            <p:spPr>
              <a:xfrm rot="2228414">
                <a:off x="3143441" y="1588966"/>
                <a:ext cx="137705" cy="299294"/>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63FD1189-4316-4D37-BB79-4C71839F6772}"/>
                  </a:ext>
                </a:extLst>
              </p:cNvPr>
              <p:cNvSpPr/>
              <p:nvPr/>
            </p:nvSpPr>
            <p:spPr>
              <a:xfrm rot="2228414">
                <a:off x="3143623" y="1656982"/>
                <a:ext cx="137705" cy="162777"/>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A0F068C1-7CD3-4D7E-87FB-AC3EEE1324B1}"/>
                  </a:ext>
                </a:extLst>
              </p:cNvPr>
              <p:cNvSpPr/>
              <p:nvPr/>
            </p:nvSpPr>
            <p:spPr>
              <a:xfrm rot="2228414">
                <a:off x="3163847" y="1590814"/>
                <a:ext cx="101000" cy="296494"/>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06E81C62-9EA4-4993-8F04-509E8414990F}"/>
                  </a:ext>
                </a:extLst>
              </p:cNvPr>
              <p:cNvSpPr/>
              <p:nvPr/>
            </p:nvSpPr>
            <p:spPr>
              <a:xfrm rot="2228414">
                <a:off x="3204932" y="1676432"/>
                <a:ext cx="70519" cy="161969"/>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A8641354-B86E-4946-A7F4-8555A7EB377A}"/>
                  </a:ext>
                </a:extLst>
              </p:cNvPr>
              <p:cNvCxnSpPr>
                <a:cxnSpLocks/>
              </p:cNvCxnSpPr>
              <p:nvPr/>
            </p:nvCxnSpPr>
            <p:spPr>
              <a:xfrm>
                <a:off x="3141035" y="1680131"/>
                <a:ext cx="145090" cy="111087"/>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E42F8515-2C82-4C4E-ABDE-8C9E3F1F96B0}"/>
                </a:ext>
              </a:extLst>
            </p:cNvPr>
            <p:cNvGrpSpPr/>
            <p:nvPr/>
          </p:nvGrpSpPr>
          <p:grpSpPr>
            <a:xfrm>
              <a:off x="3473140" y="1843685"/>
              <a:ext cx="145090" cy="299294"/>
              <a:chOff x="3141035" y="1588966"/>
              <a:chExt cx="145090" cy="299294"/>
            </a:xfrm>
          </p:grpSpPr>
          <p:sp>
            <p:nvSpPr>
              <p:cNvPr id="41" name="Rectangle 40">
                <a:extLst>
                  <a:ext uri="{FF2B5EF4-FFF2-40B4-BE49-F238E27FC236}">
                    <a16:creationId xmlns:a16="http://schemas.microsoft.com/office/drawing/2014/main" id="{2775AB6F-16A1-483F-AF31-97754C8AC261}"/>
                  </a:ext>
                </a:extLst>
              </p:cNvPr>
              <p:cNvSpPr/>
              <p:nvPr/>
            </p:nvSpPr>
            <p:spPr>
              <a:xfrm rot="2228414">
                <a:off x="3143441" y="1588966"/>
                <a:ext cx="137705" cy="299294"/>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7ADD4DA-AD9F-4E03-874A-C9EF3B7F6A70}"/>
                  </a:ext>
                </a:extLst>
              </p:cNvPr>
              <p:cNvSpPr/>
              <p:nvPr/>
            </p:nvSpPr>
            <p:spPr>
              <a:xfrm rot="2228414">
                <a:off x="3143623" y="1656982"/>
                <a:ext cx="137705" cy="162777"/>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312495E-AD2E-4E4F-AC1A-01A81FD96EA6}"/>
                  </a:ext>
                </a:extLst>
              </p:cNvPr>
              <p:cNvSpPr/>
              <p:nvPr/>
            </p:nvSpPr>
            <p:spPr>
              <a:xfrm rot="2228414">
                <a:off x="3163847" y="1590814"/>
                <a:ext cx="101000" cy="296494"/>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59BF48E0-AC6E-4135-858D-DEFBFE867903}"/>
                  </a:ext>
                </a:extLst>
              </p:cNvPr>
              <p:cNvSpPr/>
              <p:nvPr/>
            </p:nvSpPr>
            <p:spPr>
              <a:xfrm rot="2228414">
                <a:off x="3204932" y="1676432"/>
                <a:ext cx="70519" cy="161969"/>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a:extLst>
                  <a:ext uri="{FF2B5EF4-FFF2-40B4-BE49-F238E27FC236}">
                    <a16:creationId xmlns:a16="http://schemas.microsoft.com/office/drawing/2014/main" id="{14796353-5CBB-4507-A359-0605BD1DB63A}"/>
                  </a:ext>
                </a:extLst>
              </p:cNvPr>
              <p:cNvCxnSpPr>
                <a:cxnSpLocks/>
              </p:cNvCxnSpPr>
              <p:nvPr/>
            </p:nvCxnSpPr>
            <p:spPr>
              <a:xfrm>
                <a:off x="3141035" y="1680131"/>
                <a:ext cx="145090" cy="111087"/>
              </a:xfrm>
              <a:prstGeom prst="line">
                <a:avLst/>
              </a:prstGeom>
              <a:ln w="635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56" name="Rectangle 55">
            <a:extLst>
              <a:ext uri="{FF2B5EF4-FFF2-40B4-BE49-F238E27FC236}">
                <a16:creationId xmlns:a16="http://schemas.microsoft.com/office/drawing/2014/main" id="{4478A8DE-CC17-442F-8A3E-AA796944AE7E}"/>
              </a:ext>
            </a:extLst>
          </p:cNvPr>
          <p:cNvSpPr/>
          <p:nvPr/>
        </p:nvSpPr>
        <p:spPr>
          <a:xfrm rot="2182014">
            <a:off x="3483712" y="2746233"/>
            <a:ext cx="243863" cy="474671"/>
          </a:xfrm>
          <a:prstGeom prst="rect">
            <a:avLst/>
          </a:prstGeom>
          <a:noFill/>
          <a:ln w="12700" cap="sq">
            <a:solidFill>
              <a:schemeClr val="bg1"/>
            </a:solidFill>
            <a:prstDash val="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48BD5C58-347A-4809-947D-D7E39EE24382}"/>
              </a:ext>
            </a:extLst>
          </p:cNvPr>
          <p:cNvSpPr/>
          <p:nvPr/>
        </p:nvSpPr>
        <p:spPr>
          <a:xfrm rot="2182014">
            <a:off x="3261903" y="2583931"/>
            <a:ext cx="243863" cy="474671"/>
          </a:xfrm>
          <a:prstGeom prst="rect">
            <a:avLst/>
          </a:prstGeom>
          <a:solidFill>
            <a:srgbClr val="FFF799">
              <a:alpha val="7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519F0601-986C-4684-A0ED-1CCA601781B0}"/>
              </a:ext>
            </a:extLst>
          </p:cNvPr>
          <p:cNvSpPr/>
          <p:nvPr/>
        </p:nvSpPr>
        <p:spPr>
          <a:xfrm rot="2182014">
            <a:off x="4770378" y="2873449"/>
            <a:ext cx="256574" cy="474671"/>
          </a:xfrm>
          <a:prstGeom prst="rect">
            <a:avLst/>
          </a:prstGeom>
          <a:solidFill>
            <a:srgbClr val="F6A971">
              <a:alpha val="70000"/>
            </a:srgb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C414097C-56BF-4124-A673-701BD2287695}"/>
              </a:ext>
            </a:extLst>
          </p:cNvPr>
          <p:cNvSpPr/>
          <p:nvPr/>
        </p:nvSpPr>
        <p:spPr>
          <a:xfrm rot="19531570">
            <a:off x="5454116" y="4601283"/>
            <a:ext cx="171091" cy="289388"/>
          </a:xfrm>
          <a:prstGeom prst="rect">
            <a:avLst/>
          </a:prstGeom>
          <a:solidFill>
            <a:srgbClr val="F24F4F">
              <a:alpha val="69804"/>
            </a:srgbClr>
          </a:solidFill>
          <a:ln w="127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EB5458FB-5A22-48BA-BD45-856874D5B276}"/>
              </a:ext>
            </a:extLst>
          </p:cNvPr>
          <p:cNvSpPr/>
          <p:nvPr/>
        </p:nvSpPr>
        <p:spPr>
          <a:xfrm rot="18319840">
            <a:off x="5550436" y="5330371"/>
            <a:ext cx="312513" cy="608867"/>
          </a:xfrm>
          <a:prstGeom prst="rect">
            <a:avLst/>
          </a:prstGeom>
          <a:solidFill>
            <a:srgbClr val="68359B">
              <a:alpha val="69804"/>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37750C84-0707-45AA-AC06-00D0E9012CE6}"/>
              </a:ext>
            </a:extLst>
          </p:cNvPr>
          <p:cNvSpPr/>
          <p:nvPr/>
        </p:nvSpPr>
        <p:spPr>
          <a:xfrm rot="19628225">
            <a:off x="4322097" y="4426637"/>
            <a:ext cx="228196" cy="226711"/>
          </a:xfrm>
          <a:prstGeom prst="rect">
            <a:avLst/>
          </a:prstGeom>
          <a:solidFill>
            <a:srgbClr val="72BA72">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13">
            <a:extLst>
              <a:ext uri="{FF2B5EF4-FFF2-40B4-BE49-F238E27FC236}">
                <a16:creationId xmlns:a16="http://schemas.microsoft.com/office/drawing/2014/main" id="{57883F3F-51B2-4488-866F-0721C66E3231}"/>
              </a:ext>
            </a:extLst>
          </p:cNvPr>
          <p:cNvSpPr>
            <a:spLocks noChangeArrowheads="1"/>
          </p:cNvSpPr>
          <p:nvPr/>
        </p:nvSpPr>
        <p:spPr bwMode="auto">
          <a:xfrm>
            <a:off x="1578087" y="1752107"/>
            <a:ext cx="990600" cy="381000"/>
          </a:xfrm>
          <a:prstGeom prst="rect">
            <a:avLst/>
          </a:prstGeom>
          <a:noFill/>
          <a:ln w="38100">
            <a:noFill/>
            <a:miter lim="800000"/>
            <a:headEnd/>
            <a:tailEnd/>
          </a:ln>
          <a:effectLst/>
        </p:spPr>
        <p:txBody>
          <a:bodyPr wrap="none" anchor="ctr"/>
          <a:lstStyle/>
          <a:p>
            <a:pPr algn="r" eaLnBrk="1" fontAlgn="auto" hangingPunct="1">
              <a:spcBef>
                <a:spcPts val="0"/>
              </a:spcBef>
              <a:spcAft>
                <a:spcPts val="0"/>
              </a:spcAft>
              <a:defRPr/>
            </a:pPr>
            <a:r>
              <a:rPr lang="en-US" sz="1600" dirty="0">
                <a:solidFill>
                  <a:schemeClr val="bg1"/>
                </a:solidFill>
                <a:latin typeface="Franklin Gothic Demi" panose="020B0703020102020204" pitchFamily="34" charset="0"/>
              </a:rPr>
              <a:t>TENNIS</a:t>
            </a:r>
          </a:p>
          <a:p>
            <a:pPr algn="r" eaLnBrk="1" fontAlgn="auto" hangingPunct="1">
              <a:spcBef>
                <a:spcPts val="0"/>
              </a:spcBef>
              <a:spcAft>
                <a:spcPts val="0"/>
              </a:spcAft>
              <a:defRPr/>
            </a:pPr>
            <a:r>
              <a:rPr lang="en-US" sz="1600" dirty="0">
                <a:solidFill>
                  <a:schemeClr val="bg1"/>
                </a:solidFill>
                <a:latin typeface="Franklin Gothic Demi" panose="020B0703020102020204" pitchFamily="34" charset="0"/>
              </a:rPr>
              <a:t>COURTS</a:t>
            </a:r>
          </a:p>
        </p:txBody>
      </p:sp>
      <p:sp>
        <p:nvSpPr>
          <p:cNvPr id="65" name="Arrow: Right 64">
            <a:extLst>
              <a:ext uri="{FF2B5EF4-FFF2-40B4-BE49-F238E27FC236}">
                <a16:creationId xmlns:a16="http://schemas.microsoft.com/office/drawing/2014/main" id="{02F13E8A-D62B-408F-990E-A820B6357B00}"/>
              </a:ext>
            </a:extLst>
          </p:cNvPr>
          <p:cNvSpPr/>
          <p:nvPr/>
        </p:nvSpPr>
        <p:spPr>
          <a:xfrm>
            <a:off x="2559097" y="1758237"/>
            <a:ext cx="474662" cy="1143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9" name="Rectangle 13">
            <a:extLst>
              <a:ext uri="{FF2B5EF4-FFF2-40B4-BE49-F238E27FC236}">
                <a16:creationId xmlns:a16="http://schemas.microsoft.com/office/drawing/2014/main" id="{D6AEEB12-449C-4088-9D6A-D55356D84060}"/>
              </a:ext>
            </a:extLst>
          </p:cNvPr>
          <p:cNvSpPr>
            <a:spLocks noChangeArrowheads="1"/>
          </p:cNvSpPr>
          <p:nvPr/>
        </p:nvSpPr>
        <p:spPr bwMode="auto">
          <a:xfrm>
            <a:off x="645952" y="2799577"/>
            <a:ext cx="2167057" cy="381000"/>
          </a:xfrm>
          <a:prstGeom prst="rect">
            <a:avLst/>
          </a:prstGeom>
          <a:noFill/>
          <a:ln w="38100">
            <a:noFill/>
            <a:miter lim="800000"/>
            <a:headEnd/>
            <a:tailEnd/>
          </a:ln>
          <a:effectLst/>
        </p:spPr>
        <p:txBody>
          <a:bodyPr wrap="none" anchor="ctr"/>
          <a:lstStyle/>
          <a:p>
            <a:pPr algn="r">
              <a:defRPr/>
            </a:pPr>
            <a:r>
              <a:rPr lang="en-US" sz="1600" dirty="0">
                <a:solidFill>
                  <a:schemeClr val="bg1"/>
                </a:solidFill>
                <a:latin typeface="Franklin Gothic Demi" panose="020B0703020102020204" pitchFamily="34" charset="0"/>
              </a:rPr>
              <a:t>CAREER, TECHNOLOGY,</a:t>
            </a:r>
          </a:p>
          <a:p>
            <a:pPr algn="r">
              <a:defRPr/>
            </a:pPr>
            <a:r>
              <a:rPr lang="en-US" sz="1600" dirty="0">
                <a:solidFill>
                  <a:schemeClr val="bg1"/>
                </a:solidFill>
                <a:latin typeface="Franklin Gothic Demi" panose="020B0703020102020204" pitchFamily="34" charset="0"/>
              </a:rPr>
              <a:t>&amp; EDUCATION FACILITY</a:t>
            </a:r>
          </a:p>
        </p:txBody>
      </p:sp>
      <p:sp>
        <p:nvSpPr>
          <p:cNvPr id="71" name="Arrow: Right 70">
            <a:extLst>
              <a:ext uri="{FF2B5EF4-FFF2-40B4-BE49-F238E27FC236}">
                <a16:creationId xmlns:a16="http://schemas.microsoft.com/office/drawing/2014/main" id="{672F3E61-9681-4B1E-B14A-FA59ECDD8F65}"/>
              </a:ext>
            </a:extLst>
          </p:cNvPr>
          <p:cNvSpPr/>
          <p:nvPr/>
        </p:nvSpPr>
        <p:spPr>
          <a:xfrm>
            <a:off x="2810745" y="2790605"/>
            <a:ext cx="474662" cy="1143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2" name="Rectangle 13">
            <a:extLst>
              <a:ext uri="{FF2B5EF4-FFF2-40B4-BE49-F238E27FC236}">
                <a16:creationId xmlns:a16="http://schemas.microsoft.com/office/drawing/2014/main" id="{1BB0A3C4-EA26-4657-83B8-F62936B9C124}"/>
              </a:ext>
            </a:extLst>
          </p:cNvPr>
          <p:cNvSpPr>
            <a:spLocks noChangeArrowheads="1"/>
          </p:cNvSpPr>
          <p:nvPr/>
        </p:nvSpPr>
        <p:spPr bwMode="auto">
          <a:xfrm>
            <a:off x="5169918" y="2626386"/>
            <a:ext cx="1045843" cy="381000"/>
          </a:xfrm>
          <a:prstGeom prst="rect">
            <a:avLst/>
          </a:prstGeom>
          <a:noFill/>
          <a:ln w="38100">
            <a:noFill/>
            <a:miter lim="800000"/>
            <a:headEnd/>
            <a:tailEnd/>
          </a:ln>
          <a:effectLst/>
        </p:spPr>
        <p:txBody>
          <a:bodyPr wrap="none" anchor="ctr"/>
          <a:lstStyle/>
          <a:p>
            <a:pPr eaLnBrk="1" fontAlgn="auto" hangingPunct="1">
              <a:spcBef>
                <a:spcPts val="0"/>
              </a:spcBef>
              <a:spcAft>
                <a:spcPts val="0"/>
              </a:spcAft>
              <a:defRPr/>
            </a:pPr>
            <a:r>
              <a:rPr lang="en-US" sz="1600" dirty="0">
                <a:solidFill>
                  <a:schemeClr val="bg1"/>
                </a:solidFill>
                <a:latin typeface="Franklin Gothic Demi" panose="020B0703020102020204" pitchFamily="34" charset="0"/>
              </a:rPr>
              <a:t>PRACTICE &amp;</a:t>
            </a:r>
          </a:p>
          <a:p>
            <a:pPr eaLnBrk="1" fontAlgn="auto" hangingPunct="1">
              <a:spcBef>
                <a:spcPts val="0"/>
              </a:spcBef>
              <a:spcAft>
                <a:spcPts val="0"/>
              </a:spcAft>
              <a:defRPr/>
            </a:pPr>
            <a:r>
              <a:rPr lang="en-US" sz="1600" dirty="0">
                <a:solidFill>
                  <a:schemeClr val="bg1"/>
                </a:solidFill>
                <a:latin typeface="Franklin Gothic Demi" panose="020B0703020102020204" pitchFamily="34" charset="0"/>
              </a:rPr>
              <a:t>WEIGHT ROOM</a:t>
            </a:r>
          </a:p>
        </p:txBody>
      </p:sp>
      <p:sp>
        <p:nvSpPr>
          <p:cNvPr id="73" name="Arrow: Bent-Up 72">
            <a:extLst>
              <a:ext uri="{FF2B5EF4-FFF2-40B4-BE49-F238E27FC236}">
                <a16:creationId xmlns:a16="http://schemas.microsoft.com/office/drawing/2014/main" id="{88FB60A3-CB6F-4254-B5D8-7B6DE64B9FDA}"/>
              </a:ext>
            </a:extLst>
          </p:cNvPr>
          <p:cNvSpPr/>
          <p:nvPr/>
        </p:nvSpPr>
        <p:spPr>
          <a:xfrm rot="10800000">
            <a:off x="4949858" y="2677696"/>
            <a:ext cx="213427" cy="308740"/>
          </a:xfrm>
          <a:prstGeom prst="ben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 name="Rectangle 13">
            <a:extLst>
              <a:ext uri="{FF2B5EF4-FFF2-40B4-BE49-F238E27FC236}">
                <a16:creationId xmlns:a16="http://schemas.microsoft.com/office/drawing/2014/main" id="{017B2EF7-339D-4FB8-BDA0-74864A9BBD57}"/>
              </a:ext>
            </a:extLst>
          </p:cNvPr>
          <p:cNvSpPr>
            <a:spLocks noChangeArrowheads="1"/>
          </p:cNvSpPr>
          <p:nvPr/>
        </p:nvSpPr>
        <p:spPr bwMode="auto">
          <a:xfrm>
            <a:off x="6111949" y="4640574"/>
            <a:ext cx="2243486" cy="381000"/>
          </a:xfrm>
          <a:prstGeom prst="rect">
            <a:avLst/>
          </a:prstGeom>
          <a:noFill/>
          <a:ln w="38100">
            <a:noFill/>
            <a:miter lim="800000"/>
            <a:headEnd/>
            <a:tailEnd/>
          </a:ln>
          <a:effectLst/>
        </p:spPr>
        <p:txBody>
          <a:bodyPr wrap="none" anchor="ctr"/>
          <a:lstStyle/>
          <a:p>
            <a:pPr>
              <a:defRPr/>
            </a:pPr>
            <a:r>
              <a:rPr lang="en-US" sz="1600" dirty="0">
                <a:solidFill>
                  <a:schemeClr val="bg1"/>
                </a:solidFill>
                <a:latin typeface="Franklin Gothic Demi" panose="020B0703020102020204" pitchFamily="34" charset="0"/>
              </a:rPr>
              <a:t>RESTROOM FACILITY</a:t>
            </a:r>
          </a:p>
          <a:p>
            <a:pPr>
              <a:defRPr/>
            </a:pPr>
            <a:r>
              <a:rPr lang="en-US" sz="1600" dirty="0">
                <a:solidFill>
                  <a:schemeClr val="bg1"/>
                </a:solidFill>
                <a:latin typeface="Franklin Gothic Demi" panose="020B0703020102020204" pitchFamily="34" charset="0"/>
              </a:rPr>
              <a:t>&amp; PLAYGROUND COVER</a:t>
            </a:r>
          </a:p>
        </p:txBody>
      </p:sp>
      <p:sp>
        <p:nvSpPr>
          <p:cNvPr id="75" name="Arrow: Right 74">
            <a:extLst>
              <a:ext uri="{FF2B5EF4-FFF2-40B4-BE49-F238E27FC236}">
                <a16:creationId xmlns:a16="http://schemas.microsoft.com/office/drawing/2014/main" id="{FBD98E7F-ECE5-41E1-845A-D4965B1B4301}"/>
              </a:ext>
            </a:extLst>
          </p:cNvPr>
          <p:cNvSpPr/>
          <p:nvPr/>
        </p:nvSpPr>
        <p:spPr>
          <a:xfrm flipH="1">
            <a:off x="5564760" y="4655581"/>
            <a:ext cx="539815" cy="129989"/>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6" name="Rectangle 13">
            <a:extLst>
              <a:ext uri="{FF2B5EF4-FFF2-40B4-BE49-F238E27FC236}">
                <a16:creationId xmlns:a16="http://schemas.microsoft.com/office/drawing/2014/main" id="{E731AA4F-9B7A-4CBC-8DEF-9F410BF24287}"/>
              </a:ext>
            </a:extLst>
          </p:cNvPr>
          <p:cNvSpPr>
            <a:spLocks noChangeArrowheads="1"/>
          </p:cNvSpPr>
          <p:nvPr/>
        </p:nvSpPr>
        <p:spPr bwMode="auto">
          <a:xfrm>
            <a:off x="3238883" y="5433219"/>
            <a:ext cx="1796700" cy="381000"/>
          </a:xfrm>
          <a:prstGeom prst="rect">
            <a:avLst/>
          </a:prstGeom>
          <a:noFill/>
          <a:ln w="38100">
            <a:noFill/>
            <a:miter lim="800000"/>
            <a:headEnd/>
            <a:tailEnd/>
          </a:ln>
          <a:effectLst/>
        </p:spPr>
        <p:txBody>
          <a:bodyPr wrap="none" anchor="ctr"/>
          <a:lstStyle/>
          <a:p>
            <a:pPr algn="r">
              <a:defRPr/>
            </a:pPr>
            <a:r>
              <a:rPr lang="en-US" sz="1600" dirty="0">
                <a:solidFill>
                  <a:schemeClr val="bg1"/>
                </a:solidFill>
                <a:latin typeface="Franklin Gothic Demi" panose="020B0703020102020204" pitchFamily="34" charset="0"/>
              </a:rPr>
              <a:t>CAFETORIUM &amp;</a:t>
            </a:r>
          </a:p>
          <a:p>
            <a:pPr algn="r">
              <a:defRPr/>
            </a:pPr>
            <a:r>
              <a:rPr lang="en-US" sz="1600" dirty="0">
                <a:solidFill>
                  <a:schemeClr val="bg1"/>
                </a:solidFill>
                <a:latin typeface="Franklin Gothic Demi" panose="020B0703020102020204" pitchFamily="34" charset="0"/>
              </a:rPr>
              <a:t>KITCHEN</a:t>
            </a:r>
          </a:p>
        </p:txBody>
      </p:sp>
      <p:sp>
        <p:nvSpPr>
          <p:cNvPr id="77" name="Arrow: Right 76">
            <a:extLst>
              <a:ext uri="{FF2B5EF4-FFF2-40B4-BE49-F238E27FC236}">
                <a16:creationId xmlns:a16="http://schemas.microsoft.com/office/drawing/2014/main" id="{949D2503-35B8-4F77-ACCF-5A813109C248}"/>
              </a:ext>
            </a:extLst>
          </p:cNvPr>
          <p:cNvSpPr/>
          <p:nvPr/>
        </p:nvSpPr>
        <p:spPr>
          <a:xfrm>
            <a:off x="5025993" y="5439349"/>
            <a:ext cx="474662" cy="1143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2" name="Rectangle 13">
            <a:extLst>
              <a:ext uri="{FF2B5EF4-FFF2-40B4-BE49-F238E27FC236}">
                <a16:creationId xmlns:a16="http://schemas.microsoft.com/office/drawing/2014/main" id="{235185F3-C88C-4FE8-A37B-62A04D6E56AC}"/>
              </a:ext>
            </a:extLst>
          </p:cNvPr>
          <p:cNvSpPr>
            <a:spLocks noChangeArrowheads="1"/>
          </p:cNvSpPr>
          <p:nvPr/>
        </p:nvSpPr>
        <p:spPr bwMode="auto">
          <a:xfrm>
            <a:off x="2117982" y="4452551"/>
            <a:ext cx="1796700" cy="381000"/>
          </a:xfrm>
          <a:prstGeom prst="rect">
            <a:avLst/>
          </a:prstGeom>
          <a:noFill/>
          <a:ln w="38100">
            <a:noFill/>
            <a:miter lim="800000"/>
            <a:headEnd/>
            <a:tailEnd/>
          </a:ln>
          <a:effectLst/>
        </p:spPr>
        <p:txBody>
          <a:bodyPr wrap="none" anchor="ctr"/>
          <a:lstStyle/>
          <a:p>
            <a:pPr algn="r" fontAlgn="auto">
              <a:spcBef>
                <a:spcPts val="0"/>
              </a:spcBef>
              <a:spcAft>
                <a:spcPts val="0"/>
              </a:spcAft>
              <a:defRPr/>
            </a:pPr>
            <a:r>
              <a:rPr lang="en-US" sz="1600" dirty="0">
                <a:solidFill>
                  <a:schemeClr val="bg1"/>
                </a:solidFill>
                <a:latin typeface="Franklin Gothic Demi" panose="020B0703020102020204" pitchFamily="34" charset="0"/>
              </a:rPr>
              <a:t>REPURPOSED </a:t>
            </a:r>
          </a:p>
          <a:p>
            <a:pPr algn="r" fontAlgn="auto">
              <a:spcBef>
                <a:spcPts val="0"/>
              </a:spcBef>
              <a:spcAft>
                <a:spcPts val="0"/>
              </a:spcAft>
              <a:defRPr/>
            </a:pPr>
            <a:r>
              <a:rPr lang="en-US" sz="1600" dirty="0">
                <a:solidFill>
                  <a:schemeClr val="bg1"/>
                </a:solidFill>
                <a:latin typeface="Franklin Gothic Demi" panose="020B0703020102020204" pitchFamily="34" charset="0"/>
              </a:rPr>
              <a:t>CLASSROOM SPACE</a:t>
            </a:r>
          </a:p>
        </p:txBody>
      </p:sp>
      <p:sp>
        <p:nvSpPr>
          <p:cNvPr id="63" name="Arrow: Right 62">
            <a:extLst>
              <a:ext uri="{FF2B5EF4-FFF2-40B4-BE49-F238E27FC236}">
                <a16:creationId xmlns:a16="http://schemas.microsoft.com/office/drawing/2014/main" id="{D971553C-CC9E-4BA9-B60E-F58D425553CA}"/>
              </a:ext>
            </a:extLst>
          </p:cNvPr>
          <p:cNvSpPr/>
          <p:nvPr/>
        </p:nvSpPr>
        <p:spPr>
          <a:xfrm>
            <a:off x="3871536" y="4458681"/>
            <a:ext cx="474662" cy="1143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6" name="Text Placeholder 5">
            <a:extLst>
              <a:ext uri="{FF2B5EF4-FFF2-40B4-BE49-F238E27FC236}">
                <a16:creationId xmlns:a16="http://schemas.microsoft.com/office/drawing/2014/main" id="{9F5FC341-84FB-4C30-A697-76B0627A755E}"/>
              </a:ext>
            </a:extLst>
          </p:cNvPr>
          <p:cNvSpPr>
            <a:spLocks noGrp="1"/>
          </p:cNvSpPr>
          <p:nvPr>
            <p:ph type="body" idx="13"/>
          </p:nvPr>
        </p:nvSpPr>
        <p:spPr>
          <a:xfrm>
            <a:off x="1" y="377998"/>
            <a:ext cx="2684814" cy="381000"/>
          </a:xfrm>
        </p:spPr>
        <p:txBody>
          <a:bodyPr anchor="ctr"/>
          <a:lstStyle/>
          <a:p>
            <a:r>
              <a:rPr lang="en-US" dirty="0"/>
              <a:t>       THE OPPORTUNITY</a:t>
            </a:r>
          </a:p>
        </p:txBody>
      </p:sp>
    </p:spTree>
    <p:extLst>
      <p:ext uri="{BB962C8B-B14F-4D97-AF65-F5344CB8AC3E}">
        <p14:creationId xmlns:p14="http://schemas.microsoft.com/office/powerpoint/2010/main" val="35700756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1000"/>
                                        <p:tgtEl>
                                          <p:spTgt spid="7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7"/>
                                        </p:tgtEl>
                                        <p:attrNameLst>
                                          <p:attrName>style.visibility</p:attrName>
                                        </p:attrNameLst>
                                      </p:cBhvr>
                                      <p:to>
                                        <p:strVal val="visible"/>
                                      </p:to>
                                    </p:set>
                                    <p:animEffect transition="in" filter="wipe(left)">
                                      <p:cBhvr>
                                        <p:cTn id="11" dur="500"/>
                                        <p:tgtEl>
                                          <p:spTgt spid="7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9"/>
                                        </p:tgtEl>
                                        <p:attrNameLst>
                                          <p:attrName>style.visibility</p:attrName>
                                        </p:attrNameLst>
                                      </p:cBhvr>
                                      <p:to>
                                        <p:strVal val="visible"/>
                                      </p:to>
                                    </p:set>
                                    <p:animEffect transition="in" filter="fade">
                                      <p:cBhvr>
                                        <p:cTn id="16" dur="1000"/>
                                        <p:tgtEl>
                                          <p:spTgt spid="69"/>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71"/>
                                        </p:tgtEl>
                                        <p:attrNameLst>
                                          <p:attrName>style.visibility</p:attrName>
                                        </p:attrNameLst>
                                      </p:cBhvr>
                                      <p:to>
                                        <p:strVal val="visible"/>
                                      </p:to>
                                    </p:set>
                                    <p:animEffect transition="in" filter="wipe(left)">
                                      <p:cBhvr>
                                        <p:cTn id="20" dur="500"/>
                                        <p:tgtEl>
                                          <p:spTgt spid="7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fade">
                                      <p:cBhvr>
                                        <p:cTn id="25" dur="1000"/>
                                        <p:tgtEl>
                                          <p:spTgt spid="62"/>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wipe(left)">
                                      <p:cBhvr>
                                        <p:cTn id="29" dur="500"/>
                                        <p:tgtEl>
                                          <p:spTgt spid="6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2"/>
                                        </p:tgtEl>
                                        <p:attrNameLst>
                                          <p:attrName>style.visibility</p:attrName>
                                        </p:attrNameLst>
                                      </p:cBhvr>
                                      <p:to>
                                        <p:strVal val="visible"/>
                                      </p:to>
                                    </p:set>
                                    <p:animEffect transition="in" filter="fade">
                                      <p:cBhvr>
                                        <p:cTn id="34" dur="1000"/>
                                        <p:tgtEl>
                                          <p:spTgt spid="72"/>
                                        </p:tgtEl>
                                      </p:cBhvr>
                                    </p:animEffect>
                                  </p:childTnLst>
                                </p:cTn>
                              </p:par>
                            </p:childTnLst>
                          </p:cTn>
                        </p:par>
                        <p:par>
                          <p:cTn id="35" fill="hold">
                            <p:stCondLst>
                              <p:cond delay="1000"/>
                            </p:stCondLst>
                            <p:childTnLst>
                              <p:par>
                                <p:cTn id="36" presetID="22" presetClass="entr" presetSubtype="1" fill="hold" nodeType="afterEffect">
                                  <p:stCondLst>
                                    <p:cond delay="0"/>
                                  </p:stCondLst>
                                  <p:childTnLst>
                                    <p:set>
                                      <p:cBhvr>
                                        <p:cTn id="37" dur="1" fill="hold">
                                          <p:stCondLst>
                                            <p:cond delay="0"/>
                                          </p:stCondLst>
                                        </p:cTn>
                                        <p:tgtEl>
                                          <p:spTgt spid="73"/>
                                        </p:tgtEl>
                                        <p:attrNameLst>
                                          <p:attrName>style.visibility</p:attrName>
                                        </p:attrNameLst>
                                      </p:cBhvr>
                                      <p:to>
                                        <p:strVal val="visible"/>
                                      </p:to>
                                    </p:set>
                                    <p:animEffect transition="in" filter="wipe(up)">
                                      <p:cBhvr>
                                        <p:cTn id="38" dur="500"/>
                                        <p:tgtEl>
                                          <p:spTgt spid="7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4"/>
                                        </p:tgtEl>
                                        <p:attrNameLst>
                                          <p:attrName>style.visibility</p:attrName>
                                        </p:attrNameLst>
                                      </p:cBhvr>
                                      <p:to>
                                        <p:strVal val="visible"/>
                                      </p:to>
                                    </p:set>
                                    <p:animEffect transition="in" filter="fade">
                                      <p:cBhvr>
                                        <p:cTn id="43" dur="1000"/>
                                        <p:tgtEl>
                                          <p:spTgt spid="74"/>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75"/>
                                        </p:tgtEl>
                                        <p:attrNameLst>
                                          <p:attrName>style.visibility</p:attrName>
                                        </p:attrNameLst>
                                      </p:cBhvr>
                                      <p:to>
                                        <p:strVal val="visible"/>
                                      </p:to>
                                    </p:set>
                                    <p:animEffect transition="in" filter="wipe(left)">
                                      <p:cBhvr>
                                        <p:cTn id="47" dur="500"/>
                                        <p:tgtEl>
                                          <p:spTgt spid="7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4"/>
                                        </p:tgtEl>
                                        <p:attrNameLst>
                                          <p:attrName>style.visibility</p:attrName>
                                        </p:attrNameLst>
                                      </p:cBhvr>
                                      <p:to>
                                        <p:strVal val="visible"/>
                                      </p:to>
                                    </p:set>
                                    <p:animEffect transition="in" filter="fade">
                                      <p:cBhvr>
                                        <p:cTn id="52" dur="1000"/>
                                        <p:tgtEl>
                                          <p:spTgt spid="64"/>
                                        </p:tgtEl>
                                      </p:cBhvr>
                                    </p:animEffect>
                                  </p:childTnLst>
                                </p:cTn>
                              </p:par>
                            </p:childTnLst>
                          </p:cTn>
                        </p:par>
                        <p:par>
                          <p:cTn id="53" fill="hold">
                            <p:stCondLst>
                              <p:cond delay="1000"/>
                            </p:stCondLst>
                            <p:childTnLst>
                              <p:par>
                                <p:cTn id="54" presetID="22" presetClass="entr" presetSubtype="8" fill="hold" grpId="0" nodeType="afterEffect">
                                  <p:stCondLst>
                                    <p:cond delay="0"/>
                                  </p:stCondLst>
                                  <p:childTnLst>
                                    <p:set>
                                      <p:cBhvr>
                                        <p:cTn id="55" dur="1" fill="hold">
                                          <p:stCondLst>
                                            <p:cond delay="0"/>
                                          </p:stCondLst>
                                        </p:cTn>
                                        <p:tgtEl>
                                          <p:spTgt spid="65"/>
                                        </p:tgtEl>
                                        <p:attrNameLst>
                                          <p:attrName>style.visibility</p:attrName>
                                        </p:attrNameLst>
                                      </p:cBhvr>
                                      <p:to>
                                        <p:strVal val="visible"/>
                                      </p:to>
                                    </p:set>
                                    <p:animEffect transition="in" filter="wipe(left)">
                                      <p:cBhvr>
                                        <p:cTn id="5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animBg="1"/>
      <p:bldP spid="69" grpId="0"/>
      <p:bldP spid="71" grpId="0" animBg="1"/>
      <p:bldP spid="72" grpId="0"/>
      <p:bldP spid="74" grpId="0"/>
      <p:bldP spid="75" grpId="0" animBg="1"/>
      <p:bldP spid="76" grpId="0"/>
      <p:bldP spid="77" grpId="0" animBg="1"/>
      <p:bldP spid="62" grpId="0"/>
      <p:bldP spid="6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B94DD-6C12-4EFA-9640-3F4684A50A31}"/>
              </a:ext>
            </a:extLst>
          </p:cNvPr>
          <p:cNvSpPr>
            <a:spLocks noGrp="1"/>
          </p:cNvSpPr>
          <p:nvPr>
            <p:ph type="title"/>
          </p:nvPr>
        </p:nvSpPr>
        <p:spPr>
          <a:xfrm>
            <a:off x="0" y="1558834"/>
            <a:ext cx="9144000" cy="547779"/>
          </a:xfrm>
        </p:spPr>
        <p:txBody>
          <a:bodyPr>
            <a:noAutofit/>
          </a:bodyPr>
          <a:lstStyle/>
          <a:p>
            <a:r>
              <a:rPr lang="en-US" sz="2800" spc="300" dirty="0"/>
              <a:t>OTHER IMPROVEMENTS WILL INCLUDE…</a:t>
            </a:r>
          </a:p>
        </p:txBody>
      </p:sp>
      <p:sp>
        <p:nvSpPr>
          <p:cNvPr id="3" name="Content Placeholder 2">
            <a:extLst>
              <a:ext uri="{FF2B5EF4-FFF2-40B4-BE49-F238E27FC236}">
                <a16:creationId xmlns:a16="http://schemas.microsoft.com/office/drawing/2014/main" id="{2E6F7954-5294-4BB0-9170-2EB91ED4CC5C}"/>
              </a:ext>
            </a:extLst>
          </p:cNvPr>
          <p:cNvSpPr>
            <a:spLocks noGrp="1"/>
          </p:cNvSpPr>
          <p:nvPr>
            <p:ph idx="1"/>
          </p:nvPr>
        </p:nvSpPr>
        <p:spPr>
          <a:xfrm>
            <a:off x="933450" y="2362199"/>
            <a:ext cx="7581900" cy="3814763"/>
          </a:xfrm>
        </p:spPr>
        <p:txBody>
          <a:bodyPr>
            <a:normAutofit/>
          </a:bodyPr>
          <a:lstStyle/>
          <a:p>
            <a:pPr>
              <a:lnSpc>
                <a:spcPct val="100000"/>
              </a:lnSpc>
              <a:spcAft>
                <a:spcPts val="1800"/>
              </a:spcAft>
              <a:buClr>
                <a:srgbClr val="699F6B"/>
              </a:buClr>
              <a:buFont typeface="Wingdings" panose="05000000000000000000" pitchFamily="2" charset="2"/>
              <a:buChar char="ü"/>
            </a:pPr>
            <a:r>
              <a:rPr lang="en-US" sz="1800" dirty="0"/>
              <a:t>HVAC Upgrades</a:t>
            </a:r>
          </a:p>
          <a:p>
            <a:pPr>
              <a:lnSpc>
                <a:spcPct val="100000"/>
              </a:lnSpc>
              <a:spcAft>
                <a:spcPts val="1800"/>
              </a:spcAft>
              <a:buClr>
                <a:srgbClr val="699F6B"/>
              </a:buClr>
              <a:buFont typeface="Wingdings" panose="05000000000000000000" pitchFamily="2" charset="2"/>
              <a:buChar char="ü"/>
            </a:pPr>
            <a:r>
              <a:rPr lang="en-US" sz="1800" dirty="0"/>
              <a:t>Plumbing Upgrades</a:t>
            </a:r>
          </a:p>
          <a:p>
            <a:pPr>
              <a:lnSpc>
                <a:spcPct val="100000"/>
              </a:lnSpc>
              <a:spcAft>
                <a:spcPts val="1800"/>
              </a:spcAft>
              <a:buClr>
                <a:srgbClr val="699F6B"/>
              </a:buClr>
              <a:buFont typeface="Wingdings" panose="05000000000000000000" pitchFamily="2" charset="2"/>
              <a:buChar char="ü"/>
            </a:pPr>
            <a:r>
              <a:rPr lang="en-US" sz="1800" dirty="0"/>
              <a:t>Electrical System Upgrades</a:t>
            </a:r>
          </a:p>
          <a:p>
            <a:pPr>
              <a:lnSpc>
                <a:spcPct val="100000"/>
              </a:lnSpc>
              <a:spcAft>
                <a:spcPts val="1800"/>
              </a:spcAft>
              <a:buClr>
                <a:srgbClr val="699F6B"/>
              </a:buClr>
              <a:buFont typeface="Wingdings" panose="05000000000000000000" pitchFamily="2" charset="2"/>
              <a:buChar char="ü"/>
            </a:pPr>
            <a:r>
              <a:rPr lang="en-US" sz="1800" dirty="0" smtClean="0"/>
              <a:t>Transportation Needs / Buses</a:t>
            </a:r>
          </a:p>
          <a:p>
            <a:pPr>
              <a:lnSpc>
                <a:spcPct val="100000"/>
              </a:lnSpc>
              <a:spcAft>
                <a:spcPts val="1800"/>
              </a:spcAft>
              <a:buClr>
                <a:srgbClr val="699F6B"/>
              </a:buClr>
              <a:buFont typeface="Wingdings" panose="05000000000000000000" pitchFamily="2" charset="2"/>
              <a:buChar char="ü"/>
            </a:pPr>
            <a:r>
              <a:rPr lang="en-US" sz="1800" dirty="0" smtClean="0"/>
              <a:t>Safety and Security Needs</a:t>
            </a:r>
          </a:p>
          <a:p>
            <a:pPr>
              <a:lnSpc>
                <a:spcPct val="100000"/>
              </a:lnSpc>
              <a:spcAft>
                <a:spcPts val="1800"/>
              </a:spcAft>
              <a:buClr>
                <a:srgbClr val="699F6B"/>
              </a:buClr>
              <a:buFont typeface="Wingdings" panose="05000000000000000000" pitchFamily="2" charset="2"/>
              <a:buChar char="ü"/>
            </a:pPr>
            <a:r>
              <a:rPr lang="en-US" sz="1800" dirty="0" smtClean="0"/>
              <a:t>Technology Needs</a:t>
            </a:r>
            <a:endParaRPr lang="en-US" sz="1800" dirty="0"/>
          </a:p>
          <a:p>
            <a:pPr>
              <a:lnSpc>
                <a:spcPct val="100000"/>
              </a:lnSpc>
              <a:spcAft>
                <a:spcPts val="1800"/>
              </a:spcAft>
              <a:buClr>
                <a:srgbClr val="699F6B"/>
              </a:buClr>
              <a:buFont typeface="Wingdings" panose="05000000000000000000" pitchFamily="2" charset="2"/>
              <a:buChar char="ü"/>
            </a:pPr>
            <a:endParaRPr lang="en-US" sz="1800" dirty="0"/>
          </a:p>
        </p:txBody>
      </p:sp>
      <p:sp>
        <p:nvSpPr>
          <p:cNvPr id="5" name="Text Placeholder 5">
            <a:extLst>
              <a:ext uri="{FF2B5EF4-FFF2-40B4-BE49-F238E27FC236}">
                <a16:creationId xmlns:a16="http://schemas.microsoft.com/office/drawing/2014/main" id="{0B26265E-458B-432A-99C3-B2DD7609DBCD}"/>
              </a:ext>
            </a:extLst>
          </p:cNvPr>
          <p:cNvSpPr>
            <a:spLocks noGrp="1"/>
          </p:cNvSpPr>
          <p:nvPr>
            <p:ph type="body" idx="13"/>
          </p:nvPr>
        </p:nvSpPr>
        <p:spPr>
          <a:xfrm>
            <a:off x="0" y="377998"/>
            <a:ext cx="2734491" cy="381000"/>
          </a:xfrm>
        </p:spPr>
        <p:txBody>
          <a:bodyPr anchor="ctr"/>
          <a:lstStyle/>
          <a:p>
            <a:r>
              <a:rPr lang="en-US" dirty="0"/>
              <a:t>       THE BACKGROUND</a:t>
            </a:r>
          </a:p>
        </p:txBody>
      </p:sp>
    </p:spTree>
    <p:extLst>
      <p:ext uri="{BB962C8B-B14F-4D97-AF65-F5344CB8AC3E}">
        <p14:creationId xmlns:p14="http://schemas.microsoft.com/office/powerpoint/2010/main" val="2803308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p:stCondLst>
                              <p:cond delay="3500"/>
                            </p:stCondLst>
                            <p:childTnLst>
                              <p:par>
                                <p:cTn id="13" presetID="10" presetClass="entr" presetSubtype="0" fill="hold" grpId="0" nodeType="after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00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10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100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100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a:extLst>
              <a:ext uri="{FF2B5EF4-FFF2-40B4-BE49-F238E27FC236}">
                <a16:creationId xmlns:a16="http://schemas.microsoft.com/office/drawing/2014/main" id="{22344B07-ADCD-4E30-A16F-F95C0B0F2324}"/>
              </a:ext>
            </a:extLst>
          </p:cNvPr>
          <p:cNvSpPr txBox="1">
            <a:spLocks noChangeArrowheads="1"/>
          </p:cNvSpPr>
          <p:nvPr/>
        </p:nvSpPr>
        <p:spPr bwMode="auto">
          <a:xfrm>
            <a:off x="789614" y="3048000"/>
            <a:ext cx="7564772" cy="1583510"/>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50000"/>
              </a:lnSpc>
              <a:spcBef>
                <a:spcPct val="50000"/>
              </a:spcBef>
              <a:defRPr/>
            </a:pPr>
            <a:r>
              <a:rPr lang="en-US" altLang="en-US" sz="2000" dirty="0">
                <a:solidFill>
                  <a:srgbClr val="A7A7A7"/>
                </a:solidFill>
                <a:latin typeface="Calibri Light" panose="020F0302020204030204" pitchFamily="34" charset="0"/>
                <a:cs typeface="Calibri Light" panose="020F0302020204030204" pitchFamily="34" charset="0"/>
              </a:rPr>
              <a:t>Water Valley ISD </a:t>
            </a:r>
            <a:r>
              <a:rPr lang="en-US" altLang="en-US" sz="2000" dirty="0">
                <a:solidFill>
                  <a:schemeClr val="bg1">
                    <a:lumMod val="65000"/>
                  </a:schemeClr>
                </a:solidFill>
                <a:latin typeface="Calibri Light" panose="020F0302020204030204" pitchFamily="34" charset="0"/>
                <a:cs typeface="Calibri Light" panose="020F0302020204030204" pitchFamily="34" charset="0"/>
              </a:rPr>
              <a:t>in need of replacing </a:t>
            </a:r>
            <a:r>
              <a:rPr lang="en-US" altLang="en-US" sz="2000" dirty="0">
                <a:solidFill>
                  <a:srgbClr val="A7A7A7"/>
                </a:solidFill>
                <a:latin typeface="Calibri Light" panose="020F0302020204030204" pitchFamily="34" charset="0"/>
                <a:cs typeface="Calibri Light" panose="020F0302020204030204" pitchFamily="34" charset="0"/>
              </a:rPr>
              <a:t>outdated and inefficient facilities</a:t>
            </a:r>
            <a:r>
              <a:rPr lang="en-US" altLang="en-US" sz="2000" b="1" dirty="0">
                <a:solidFill>
                  <a:srgbClr val="A7A7A7"/>
                </a:solidFill>
                <a:latin typeface="Calibri Light" panose="020F0302020204030204" pitchFamily="34" charset="0"/>
                <a:cs typeface="Calibri Light" panose="020F0302020204030204" pitchFamily="34" charset="0"/>
              </a:rPr>
              <a:t>. </a:t>
            </a:r>
          </a:p>
          <a:p>
            <a:pPr algn="ctr" eaLnBrk="1" hangingPunct="1">
              <a:lnSpc>
                <a:spcPct val="150000"/>
              </a:lnSpc>
              <a:spcBef>
                <a:spcPct val="50000"/>
              </a:spcBef>
              <a:defRPr/>
            </a:pPr>
            <a:r>
              <a:rPr lang="en-US" altLang="en-US" sz="2000" dirty="0">
                <a:solidFill>
                  <a:srgbClr val="A7A7A7"/>
                </a:solidFill>
                <a:latin typeface="Calibri Light" panose="020F0302020204030204" pitchFamily="34" charset="0"/>
                <a:cs typeface="Calibri Light" panose="020F0302020204030204" pitchFamily="34" charset="0"/>
              </a:rPr>
              <a:t>Moreover, it is in need of safe, secure, and reliable facilities that provide a better learning environment for students.</a:t>
            </a:r>
          </a:p>
        </p:txBody>
      </p:sp>
      <p:sp>
        <p:nvSpPr>
          <p:cNvPr id="5" name="Text Box 8">
            <a:extLst>
              <a:ext uri="{FF2B5EF4-FFF2-40B4-BE49-F238E27FC236}">
                <a16:creationId xmlns:a16="http://schemas.microsoft.com/office/drawing/2014/main" id="{C6279816-A1A5-4842-B6BD-3926783ABDAD}"/>
              </a:ext>
            </a:extLst>
          </p:cNvPr>
          <p:cNvSpPr txBox="1">
            <a:spLocks noChangeArrowheads="1"/>
          </p:cNvSpPr>
          <p:nvPr/>
        </p:nvSpPr>
        <p:spPr bwMode="auto">
          <a:xfrm>
            <a:off x="1143000" y="1905000"/>
            <a:ext cx="6858000" cy="735013"/>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50000"/>
              </a:lnSpc>
              <a:spcBef>
                <a:spcPct val="50000"/>
              </a:spcBef>
              <a:defRPr/>
            </a:pPr>
            <a:r>
              <a:rPr lang="en-US" altLang="en-US" sz="3200" b="1" spc="300" dirty="0">
                <a:solidFill>
                  <a:schemeClr val="bg1"/>
                </a:solidFill>
                <a:latin typeface="Franklin Gothic Medium" panose="020B0603020102020204" pitchFamily="34" charset="0"/>
                <a:cs typeface="Calibri Light" panose="020F0302020204030204" pitchFamily="34" charset="0"/>
              </a:rPr>
              <a:t>WHY THIS BOND ISSUE?</a:t>
            </a:r>
          </a:p>
        </p:txBody>
      </p:sp>
      <p:sp>
        <p:nvSpPr>
          <p:cNvPr id="7" name="Text Placeholder 5">
            <a:extLst>
              <a:ext uri="{FF2B5EF4-FFF2-40B4-BE49-F238E27FC236}">
                <a16:creationId xmlns:a16="http://schemas.microsoft.com/office/drawing/2014/main" id="{723BE754-9CD3-4A33-8DA0-CDC622A09C8C}"/>
              </a:ext>
            </a:extLst>
          </p:cNvPr>
          <p:cNvSpPr>
            <a:spLocks noGrp="1"/>
          </p:cNvSpPr>
          <p:nvPr>
            <p:ph type="body" idx="13"/>
          </p:nvPr>
        </p:nvSpPr>
        <p:spPr>
          <a:xfrm>
            <a:off x="0" y="377998"/>
            <a:ext cx="2734491" cy="381000"/>
          </a:xfrm>
        </p:spPr>
        <p:txBody>
          <a:bodyPr anchor="ctr"/>
          <a:lstStyle/>
          <a:p>
            <a:r>
              <a:rPr lang="en-US" dirty="0"/>
              <a:t>       THE BACKGROUND</a:t>
            </a:r>
          </a:p>
        </p:txBody>
      </p:sp>
    </p:spTree>
    <p:extLst>
      <p:ext uri="{BB962C8B-B14F-4D97-AF65-F5344CB8AC3E}">
        <p14:creationId xmlns:p14="http://schemas.microsoft.com/office/powerpoint/2010/main" val="20620992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2000"/>
                                        <p:tgtEl>
                                          <p:spTgt spid="4">
                                            <p:txEl>
                                              <p:pRg st="0" end="0"/>
                                            </p:txEl>
                                          </p:spTgt>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434EA28-36CD-4501-BB0F-00476A53C494}"/>
              </a:ext>
            </a:extLst>
          </p:cNvPr>
          <p:cNvSpPr>
            <a:spLocks noGrp="1"/>
          </p:cNvSpPr>
          <p:nvPr>
            <p:ph type="body" idx="14"/>
          </p:nvPr>
        </p:nvSpPr>
        <p:spPr>
          <a:xfrm>
            <a:off x="2684815" y="377998"/>
            <a:ext cx="3236662" cy="381000"/>
          </a:xfrm>
        </p:spPr>
        <p:txBody>
          <a:bodyPr>
            <a:normAutofit/>
          </a:bodyPr>
          <a:lstStyle/>
          <a:p>
            <a:r>
              <a:rPr lang="en-US" dirty="0"/>
              <a:t>CAFETORIUM &amp; STAGE</a:t>
            </a:r>
          </a:p>
        </p:txBody>
      </p:sp>
      <p:pic>
        <p:nvPicPr>
          <p:cNvPr id="12" name="Picture Placeholder 11" descr="A group of people in a room&#10;&#10;Description automatically generated">
            <a:extLst>
              <a:ext uri="{FF2B5EF4-FFF2-40B4-BE49-F238E27FC236}">
                <a16:creationId xmlns:a16="http://schemas.microsoft.com/office/drawing/2014/main" id="{4D9429FE-9271-4A1F-BC25-4946EE6E8784}"/>
              </a:ext>
            </a:extLst>
          </p:cNvPr>
          <p:cNvPicPr>
            <a:picLocks noGrp="1" noChangeAspect="1"/>
          </p:cNvPicPr>
          <p:nvPr>
            <p:ph type="pic" idx="11"/>
          </p:nvPr>
        </p:nvPicPr>
        <p:blipFill>
          <a:blip r:embed="rId2" cstate="email">
            <a:extLst>
              <a:ext uri="{28A0092B-C50C-407E-A947-70E740481C1C}">
                <a14:useLocalDpi xmlns:a14="http://schemas.microsoft.com/office/drawing/2010/main"/>
              </a:ext>
            </a:extLst>
          </a:blip>
          <a:srcRect/>
          <a:stretch>
            <a:fillRect/>
          </a:stretch>
        </p:blipFill>
        <p:spPr/>
      </p:pic>
      <p:sp>
        <p:nvSpPr>
          <p:cNvPr id="10" name="Text Placeholder 2">
            <a:extLst>
              <a:ext uri="{FF2B5EF4-FFF2-40B4-BE49-F238E27FC236}">
                <a16:creationId xmlns:a16="http://schemas.microsoft.com/office/drawing/2014/main" id="{8D8CC243-4608-4FA2-B2EE-3799A169864A}"/>
              </a:ext>
            </a:extLst>
          </p:cNvPr>
          <p:cNvSpPr txBox="1">
            <a:spLocks/>
          </p:cNvSpPr>
          <p:nvPr/>
        </p:nvSpPr>
        <p:spPr>
          <a:xfrm>
            <a:off x="238221" y="6078937"/>
            <a:ext cx="3860250" cy="377471"/>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bg1">
                    <a:lumMod val="50000"/>
                  </a:schemeClr>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400" b="1" dirty="0">
                <a:solidFill>
                  <a:schemeClr val="tx1">
                    <a:lumMod val="65000"/>
                    <a:lumOff val="35000"/>
                  </a:schemeClr>
                </a:solidFill>
              </a:rPr>
              <a:t>IRA I.S.D.</a:t>
            </a:r>
          </a:p>
        </p:txBody>
      </p:sp>
      <p:sp>
        <p:nvSpPr>
          <p:cNvPr id="7" name="Text Placeholder 5">
            <a:extLst>
              <a:ext uri="{FF2B5EF4-FFF2-40B4-BE49-F238E27FC236}">
                <a16:creationId xmlns:a16="http://schemas.microsoft.com/office/drawing/2014/main" id="{EB3C347B-76C9-4BB1-8037-0E2F98C6E62F}"/>
              </a:ext>
            </a:extLst>
          </p:cNvPr>
          <p:cNvSpPr>
            <a:spLocks noGrp="1"/>
          </p:cNvSpPr>
          <p:nvPr>
            <p:ph type="body" idx="13"/>
          </p:nvPr>
        </p:nvSpPr>
        <p:spPr>
          <a:xfrm>
            <a:off x="1" y="377998"/>
            <a:ext cx="2684814" cy="381000"/>
          </a:xfrm>
        </p:spPr>
        <p:txBody>
          <a:bodyPr anchor="ctr"/>
          <a:lstStyle/>
          <a:p>
            <a:r>
              <a:rPr lang="en-US" dirty="0"/>
              <a:t>       THE OPPORTUNITY</a:t>
            </a:r>
          </a:p>
        </p:txBody>
      </p:sp>
    </p:spTree>
    <p:extLst>
      <p:ext uri="{BB962C8B-B14F-4D97-AF65-F5344CB8AC3E}">
        <p14:creationId xmlns:p14="http://schemas.microsoft.com/office/powerpoint/2010/main" val="3767021077"/>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n island in the middle of a room&#10;&#10;Description automatically generated">
            <a:extLst>
              <a:ext uri="{FF2B5EF4-FFF2-40B4-BE49-F238E27FC236}">
                <a16:creationId xmlns:a16="http://schemas.microsoft.com/office/drawing/2014/main" id="{628D358D-5F82-47DF-B5E8-AED942352E75}"/>
              </a:ext>
            </a:extLst>
          </p:cNvPr>
          <p:cNvPicPr>
            <a:picLocks noGrp="1" noChangeAspect="1"/>
          </p:cNvPicPr>
          <p:nvPr>
            <p:ph type="pic" idx="11"/>
          </p:nvPr>
        </p:nvPicPr>
        <p:blipFill>
          <a:blip r:embed="rId2" cstate="email">
            <a:extLst>
              <a:ext uri="{28A0092B-C50C-407E-A947-70E740481C1C}">
                <a14:useLocalDpi xmlns:a14="http://schemas.microsoft.com/office/drawing/2010/main"/>
              </a:ext>
            </a:extLst>
          </a:blip>
          <a:srcRect/>
          <a:stretch>
            <a:fillRect/>
          </a:stretch>
        </p:blipFill>
        <p:spPr/>
      </p:pic>
      <p:sp>
        <p:nvSpPr>
          <p:cNvPr id="6" name="Text Placeholder 2">
            <a:extLst>
              <a:ext uri="{FF2B5EF4-FFF2-40B4-BE49-F238E27FC236}">
                <a16:creationId xmlns:a16="http://schemas.microsoft.com/office/drawing/2014/main" id="{E948BBEF-ADF3-41B4-BEBD-F082D5CF3EBA}"/>
              </a:ext>
            </a:extLst>
          </p:cNvPr>
          <p:cNvSpPr>
            <a:spLocks noGrp="1"/>
          </p:cNvSpPr>
          <p:nvPr>
            <p:ph type="body" idx="14"/>
          </p:nvPr>
        </p:nvSpPr>
        <p:spPr>
          <a:xfrm>
            <a:off x="2684815" y="377998"/>
            <a:ext cx="2985940" cy="381000"/>
          </a:xfrm>
        </p:spPr>
        <p:txBody>
          <a:bodyPr>
            <a:normAutofit/>
          </a:bodyPr>
          <a:lstStyle/>
          <a:p>
            <a:r>
              <a:rPr lang="en-US" dirty="0"/>
              <a:t>CAFETORIUM &amp; STAGE</a:t>
            </a:r>
          </a:p>
        </p:txBody>
      </p:sp>
      <p:sp>
        <p:nvSpPr>
          <p:cNvPr id="8" name="Text Placeholder 2">
            <a:extLst>
              <a:ext uri="{FF2B5EF4-FFF2-40B4-BE49-F238E27FC236}">
                <a16:creationId xmlns:a16="http://schemas.microsoft.com/office/drawing/2014/main" id="{47AEB86B-9E77-4259-939B-12757CBBC7AE}"/>
              </a:ext>
            </a:extLst>
          </p:cNvPr>
          <p:cNvSpPr txBox="1">
            <a:spLocks/>
          </p:cNvSpPr>
          <p:nvPr/>
        </p:nvSpPr>
        <p:spPr>
          <a:xfrm>
            <a:off x="238221" y="6078937"/>
            <a:ext cx="3860250" cy="377471"/>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bg1">
                    <a:lumMod val="50000"/>
                  </a:schemeClr>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400" b="1" dirty="0">
                <a:solidFill>
                  <a:schemeClr val="tx1">
                    <a:lumMod val="65000"/>
                    <a:lumOff val="35000"/>
                  </a:schemeClr>
                </a:solidFill>
              </a:rPr>
              <a:t>IRA I.S.D.</a:t>
            </a:r>
          </a:p>
        </p:txBody>
      </p:sp>
      <p:sp>
        <p:nvSpPr>
          <p:cNvPr id="10" name="Text Placeholder 5">
            <a:extLst>
              <a:ext uri="{FF2B5EF4-FFF2-40B4-BE49-F238E27FC236}">
                <a16:creationId xmlns:a16="http://schemas.microsoft.com/office/drawing/2014/main" id="{EE574757-5931-470D-84FA-ECD329EA7AB1}"/>
              </a:ext>
            </a:extLst>
          </p:cNvPr>
          <p:cNvSpPr>
            <a:spLocks noGrp="1"/>
          </p:cNvSpPr>
          <p:nvPr>
            <p:ph type="body" idx="13"/>
          </p:nvPr>
        </p:nvSpPr>
        <p:spPr>
          <a:xfrm>
            <a:off x="1" y="377998"/>
            <a:ext cx="2684814" cy="381000"/>
          </a:xfrm>
        </p:spPr>
        <p:txBody>
          <a:bodyPr anchor="ctr"/>
          <a:lstStyle/>
          <a:p>
            <a:r>
              <a:rPr lang="en-US" dirty="0"/>
              <a:t>       THE OPPORTUNITY</a:t>
            </a:r>
          </a:p>
        </p:txBody>
      </p:sp>
    </p:spTree>
    <p:extLst>
      <p:ext uri="{BB962C8B-B14F-4D97-AF65-F5344CB8AC3E}">
        <p14:creationId xmlns:p14="http://schemas.microsoft.com/office/powerpoint/2010/main" val="839461151"/>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434EA28-36CD-4501-BB0F-00476A53C494}"/>
              </a:ext>
            </a:extLst>
          </p:cNvPr>
          <p:cNvSpPr>
            <a:spLocks noGrp="1"/>
          </p:cNvSpPr>
          <p:nvPr>
            <p:ph type="body" idx="14"/>
          </p:nvPr>
        </p:nvSpPr>
        <p:spPr>
          <a:xfrm>
            <a:off x="2684815" y="377998"/>
            <a:ext cx="3236662" cy="381000"/>
          </a:xfrm>
        </p:spPr>
        <p:txBody>
          <a:bodyPr>
            <a:normAutofit/>
          </a:bodyPr>
          <a:lstStyle/>
          <a:p>
            <a:r>
              <a:rPr lang="en-US" dirty="0"/>
              <a:t>CAFETORIUM &amp; STAGE</a:t>
            </a:r>
          </a:p>
        </p:txBody>
      </p:sp>
      <p:sp>
        <p:nvSpPr>
          <p:cNvPr id="5" name="Text Placeholder 2">
            <a:extLst>
              <a:ext uri="{FF2B5EF4-FFF2-40B4-BE49-F238E27FC236}">
                <a16:creationId xmlns:a16="http://schemas.microsoft.com/office/drawing/2014/main" id="{B3D6C86B-377A-46BF-ABD9-AEAB0BDB03B9}"/>
              </a:ext>
            </a:extLst>
          </p:cNvPr>
          <p:cNvSpPr txBox="1">
            <a:spLocks/>
          </p:cNvSpPr>
          <p:nvPr/>
        </p:nvSpPr>
        <p:spPr>
          <a:xfrm>
            <a:off x="238221" y="6078937"/>
            <a:ext cx="3860250" cy="377471"/>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bg1">
                    <a:lumMod val="50000"/>
                  </a:schemeClr>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400" b="1" dirty="0">
                <a:solidFill>
                  <a:schemeClr val="tx1">
                    <a:lumMod val="65000"/>
                    <a:lumOff val="35000"/>
                  </a:schemeClr>
                </a:solidFill>
              </a:rPr>
              <a:t>DE LEON I.S.D.</a:t>
            </a:r>
          </a:p>
        </p:txBody>
      </p:sp>
      <p:pic>
        <p:nvPicPr>
          <p:cNvPr id="9" name="Picture Placeholder 8" descr="A close up of a building&#10;&#10;Description automatically generated">
            <a:extLst>
              <a:ext uri="{FF2B5EF4-FFF2-40B4-BE49-F238E27FC236}">
                <a16:creationId xmlns:a16="http://schemas.microsoft.com/office/drawing/2014/main" id="{781C596C-0EE5-44B2-AF8A-ED9458B5242C}"/>
              </a:ext>
            </a:extLst>
          </p:cNvPr>
          <p:cNvPicPr>
            <a:picLocks noGrp="1" noChangeAspect="1"/>
          </p:cNvPicPr>
          <p:nvPr>
            <p:ph type="pic" idx="11"/>
          </p:nvPr>
        </p:nvPicPr>
        <p:blipFill rotWithShape="1">
          <a:blip r:embed="rId2" cstate="print">
            <a:extLst>
              <a:ext uri="{28A0092B-C50C-407E-A947-70E740481C1C}">
                <a14:useLocalDpi xmlns:a14="http://schemas.microsoft.com/office/drawing/2010/main" val="0"/>
              </a:ext>
            </a:extLst>
          </a:blip>
          <a:srcRect l="2444" r="14618"/>
          <a:stretch/>
        </p:blipFill>
        <p:spPr>
          <a:xfrm>
            <a:off x="342900" y="993198"/>
            <a:ext cx="8458200" cy="5099627"/>
          </a:xfrm>
        </p:spPr>
      </p:pic>
      <p:sp>
        <p:nvSpPr>
          <p:cNvPr id="7" name="Text Placeholder 5">
            <a:extLst>
              <a:ext uri="{FF2B5EF4-FFF2-40B4-BE49-F238E27FC236}">
                <a16:creationId xmlns:a16="http://schemas.microsoft.com/office/drawing/2014/main" id="{6F8D98AD-7FB2-4EFB-9D4A-157765C8C3F9}"/>
              </a:ext>
            </a:extLst>
          </p:cNvPr>
          <p:cNvSpPr>
            <a:spLocks noGrp="1"/>
          </p:cNvSpPr>
          <p:nvPr>
            <p:ph type="body" idx="13"/>
          </p:nvPr>
        </p:nvSpPr>
        <p:spPr>
          <a:xfrm>
            <a:off x="1" y="377998"/>
            <a:ext cx="2684814" cy="381000"/>
          </a:xfrm>
        </p:spPr>
        <p:txBody>
          <a:bodyPr anchor="ctr"/>
          <a:lstStyle/>
          <a:p>
            <a:r>
              <a:rPr lang="en-US" dirty="0"/>
              <a:t>       THE OPPORTUNITY</a:t>
            </a:r>
          </a:p>
        </p:txBody>
      </p:sp>
    </p:spTree>
    <p:extLst>
      <p:ext uri="{BB962C8B-B14F-4D97-AF65-F5344CB8AC3E}">
        <p14:creationId xmlns:p14="http://schemas.microsoft.com/office/powerpoint/2010/main" val="3122347763"/>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CC846DDF-A374-46B1-A3FA-565064E8A135}"/>
              </a:ext>
            </a:extLst>
          </p:cNvPr>
          <p:cNvSpPr>
            <a:spLocks noGrp="1"/>
          </p:cNvSpPr>
          <p:nvPr>
            <p:ph type="body" idx="14"/>
          </p:nvPr>
        </p:nvSpPr>
        <p:spPr>
          <a:xfrm>
            <a:off x="2684815" y="377998"/>
            <a:ext cx="2514600" cy="381000"/>
          </a:xfrm>
        </p:spPr>
        <p:txBody>
          <a:bodyPr/>
          <a:lstStyle/>
          <a:p>
            <a:r>
              <a:rPr lang="en-US" dirty="0"/>
              <a:t>SERVERY</a:t>
            </a:r>
          </a:p>
        </p:txBody>
      </p:sp>
      <p:sp>
        <p:nvSpPr>
          <p:cNvPr id="9" name="Text Placeholder 2">
            <a:extLst>
              <a:ext uri="{FF2B5EF4-FFF2-40B4-BE49-F238E27FC236}">
                <a16:creationId xmlns:a16="http://schemas.microsoft.com/office/drawing/2014/main" id="{9136C1A4-E2ED-4491-917B-B477FF7D7DF9}"/>
              </a:ext>
            </a:extLst>
          </p:cNvPr>
          <p:cNvSpPr txBox="1">
            <a:spLocks/>
          </p:cNvSpPr>
          <p:nvPr/>
        </p:nvSpPr>
        <p:spPr>
          <a:xfrm>
            <a:off x="238221" y="6078937"/>
            <a:ext cx="3860250" cy="377471"/>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bg1">
                    <a:lumMod val="50000"/>
                  </a:schemeClr>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400" b="1" dirty="0">
                <a:solidFill>
                  <a:schemeClr val="tx1">
                    <a:lumMod val="65000"/>
                    <a:lumOff val="35000"/>
                  </a:schemeClr>
                </a:solidFill>
              </a:rPr>
              <a:t>IRA I.S.D.</a:t>
            </a:r>
          </a:p>
        </p:txBody>
      </p:sp>
      <p:pic>
        <p:nvPicPr>
          <p:cNvPr id="11" name="Picture Placeholder 10" descr="A picture containing ceiling, floor, indoor, wall&#10;&#10;Description automatically generated">
            <a:extLst>
              <a:ext uri="{FF2B5EF4-FFF2-40B4-BE49-F238E27FC236}">
                <a16:creationId xmlns:a16="http://schemas.microsoft.com/office/drawing/2014/main" id="{7F289605-DA51-472E-9CD1-C845D2212D34}"/>
              </a:ext>
            </a:extLst>
          </p:cNvPr>
          <p:cNvPicPr>
            <a:picLocks noGrp="1" noChangeAspect="1"/>
          </p:cNvPicPr>
          <p:nvPr>
            <p:ph type="pic" idx="11"/>
          </p:nvPr>
        </p:nvPicPr>
        <p:blipFill rotWithShape="1">
          <a:blip r:embed="rId2" cstate="email">
            <a:extLst>
              <a:ext uri="{28A0092B-C50C-407E-A947-70E740481C1C}">
                <a14:useLocalDpi xmlns:a14="http://schemas.microsoft.com/office/drawing/2010/main"/>
              </a:ext>
            </a:extLst>
          </a:blip>
          <a:srcRect/>
          <a:stretch/>
        </p:blipFill>
        <p:spPr>
          <a:xfrm>
            <a:off x="342900" y="993198"/>
            <a:ext cx="8458200" cy="5099627"/>
          </a:xfrm>
        </p:spPr>
      </p:pic>
      <p:sp>
        <p:nvSpPr>
          <p:cNvPr id="6" name="Text Placeholder 5">
            <a:extLst>
              <a:ext uri="{FF2B5EF4-FFF2-40B4-BE49-F238E27FC236}">
                <a16:creationId xmlns:a16="http://schemas.microsoft.com/office/drawing/2014/main" id="{FCBFF990-7EB3-458F-B995-6C057D7798A5}"/>
              </a:ext>
            </a:extLst>
          </p:cNvPr>
          <p:cNvSpPr>
            <a:spLocks noGrp="1"/>
          </p:cNvSpPr>
          <p:nvPr>
            <p:ph type="body" idx="13"/>
          </p:nvPr>
        </p:nvSpPr>
        <p:spPr>
          <a:xfrm>
            <a:off x="1" y="377998"/>
            <a:ext cx="2684814" cy="381000"/>
          </a:xfrm>
        </p:spPr>
        <p:txBody>
          <a:bodyPr anchor="ctr"/>
          <a:lstStyle/>
          <a:p>
            <a:r>
              <a:rPr lang="en-US" dirty="0"/>
              <a:t>       THE OPPORTUNITY</a:t>
            </a:r>
          </a:p>
        </p:txBody>
      </p:sp>
    </p:spTree>
    <p:extLst>
      <p:ext uri="{BB962C8B-B14F-4D97-AF65-F5344CB8AC3E}">
        <p14:creationId xmlns:p14="http://schemas.microsoft.com/office/powerpoint/2010/main" val="2666413663"/>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CC846DDF-A374-46B1-A3FA-565064E8A135}"/>
              </a:ext>
            </a:extLst>
          </p:cNvPr>
          <p:cNvSpPr>
            <a:spLocks noGrp="1"/>
          </p:cNvSpPr>
          <p:nvPr>
            <p:ph type="body" idx="14"/>
          </p:nvPr>
        </p:nvSpPr>
        <p:spPr>
          <a:xfrm>
            <a:off x="2684814" y="377998"/>
            <a:ext cx="4294825" cy="381000"/>
          </a:xfrm>
        </p:spPr>
        <p:txBody>
          <a:bodyPr>
            <a:normAutofit/>
          </a:bodyPr>
          <a:lstStyle/>
          <a:p>
            <a:r>
              <a:rPr lang="en-US" dirty="0"/>
              <a:t>REPURPOSED CLASSROOM SPACE</a:t>
            </a:r>
          </a:p>
        </p:txBody>
      </p:sp>
      <p:sp>
        <p:nvSpPr>
          <p:cNvPr id="11" name="Text Placeholder 2">
            <a:extLst>
              <a:ext uri="{FF2B5EF4-FFF2-40B4-BE49-F238E27FC236}">
                <a16:creationId xmlns:a16="http://schemas.microsoft.com/office/drawing/2014/main" id="{E119A74E-A4E1-43F9-AFD5-7E8236F1A4E5}"/>
              </a:ext>
            </a:extLst>
          </p:cNvPr>
          <p:cNvSpPr txBox="1">
            <a:spLocks/>
          </p:cNvSpPr>
          <p:nvPr/>
        </p:nvSpPr>
        <p:spPr>
          <a:xfrm>
            <a:off x="238221" y="6078937"/>
            <a:ext cx="3860250" cy="377471"/>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bg1">
                    <a:lumMod val="50000"/>
                  </a:schemeClr>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400" b="1" dirty="0">
                <a:solidFill>
                  <a:schemeClr val="tx1">
                    <a:lumMod val="65000"/>
                    <a:lumOff val="35000"/>
                  </a:schemeClr>
                </a:solidFill>
              </a:rPr>
              <a:t>HERMLEIGH I.S.D.</a:t>
            </a:r>
          </a:p>
        </p:txBody>
      </p:sp>
      <p:pic>
        <p:nvPicPr>
          <p:cNvPr id="5" name="Picture Placeholder 4" descr="A room filled with furniture and a table&#10;&#10;Description automatically generated">
            <a:extLst>
              <a:ext uri="{FF2B5EF4-FFF2-40B4-BE49-F238E27FC236}">
                <a16:creationId xmlns:a16="http://schemas.microsoft.com/office/drawing/2014/main" id="{DBB1936E-778B-41BC-9399-ED4599D29E81}"/>
              </a:ext>
            </a:extLst>
          </p:cNvPr>
          <p:cNvPicPr>
            <a:picLocks noGrp="1" noChangeAspect="1"/>
          </p:cNvPicPr>
          <p:nvPr>
            <p:ph type="pic" idx="11"/>
          </p:nvPr>
        </p:nvPicPr>
        <p:blipFill rotWithShape="1">
          <a:blip r:embed="rId2" cstate="email">
            <a:extLst>
              <a:ext uri="{28A0092B-C50C-407E-A947-70E740481C1C}">
                <a14:useLocalDpi xmlns:a14="http://schemas.microsoft.com/office/drawing/2010/main"/>
              </a:ext>
            </a:extLst>
          </a:blip>
          <a:srcRect b="-273"/>
          <a:stretch/>
        </p:blipFill>
        <p:spPr>
          <a:xfrm>
            <a:off x="342900" y="993198"/>
            <a:ext cx="8458200" cy="5099627"/>
          </a:xfrm>
        </p:spPr>
      </p:pic>
      <p:sp>
        <p:nvSpPr>
          <p:cNvPr id="6" name="Text Placeholder 5">
            <a:extLst>
              <a:ext uri="{FF2B5EF4-FFF2-40B4-BE49-F238E27FC236}">
                <a16:creationId xmlns:a16="http://schemas.microsoft.com/office/drawing/2014/main" id="{F0D75522-9D7C-472C-8EB9-6B60E3A38985}"/>
              </a:ext>
            </a:extLst>
          </p:cNvPr>
          <p:cNvSpPr>
            <a:spLocks noGrp="1"/>
          </p:cNvSpPr>
          <p:nvPr>
            <p:ph type="body" idx="13"/>
          </p:nvPr>
        </p:nvSpPr>
        <p:spPr>
          <a:xfrm>
            <a:off x="1" y="377998"/>
            <a:ext cx="2684814" cy="381000"/>
          </a:xfrm>
        </p:spPr>
        <p:txBody>
          <a:bodyPr anchor="ctr"/>
          <a:lstStyle/>
          <a:p>
            <a:r>
              <a:rPr lang="en-US" dirty="0"/>
              <a:t>       THE OPPORTUNITY</a:t>
            </a:r>
          </a:p>
        </p:txBody>
      </p:sp>
    </p:spTree>
    <p:extLst>
      <p:ext uri="{BB962C8B-B14F-4D97-AF65-F5344CB8AC3E}">
        <p14:creationId xmlns:p14="http://schemas.microsoft.com/office/powerpoint/2010/main" val="3830336796"/>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2">
            <a:extLst>
              <a:ext uri="{FF2B5EF4-FFF2-40B4-BE49-F238E27FC236}">
                <a16:creationId xmlns:a16="http://schemas.microsoft.com/office/drawing/2014/main" id="{E119A74E-A4E1-43F9-AFD5-7E8236F1A4E5}"/>
              </a:ext>
            </a:extLst>
          </p:cNvPr>
          <p:cNvSpPr txBox="1">
            <a:spLocks/>
          </p:cNvSpPr>
          <p:nvPr/>
        </p:nvSpPr>
        <p:spPr>
          <a:xfrm>
            <a:off x="238221" y="6078937"/>
            <a:ext cx="3860250" cy="377471"/>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bg1">
                    <a:lumMod val="50000"/>
                  </a:schemeClr>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400" b="1" dirty="0">
                <a:solidFill>
                  <a:schemeClr val="tx1">
                    <a:lumMod val="65000"/>
                    <a:lumOff val="35000"/>
                  </a:schemeClr>
                </a:solidFill>
              </a:rPr>
              <a:t>HERMLEIGH I.S.D.</a:t>
            </a:r>
          </a:p>
        </p:txBody>
      </p:sp>
      <p:sp>
        <p:nvSpPr>
          <p:cNvPr id="9" name="Text Placeholder 2">
            <a:extLst>
              <a:ext uri="{FF2B5EF4-FFF2-40B4-BE49-F238E27FC236}">
                <a16:creationId xmlns:a16="http://schemas.microsoft.com/office/drawing/2014/main" id="{1F298085-0822-49A8-8B00-7503B2688529}"/>
              </a:ext>
            </a:extLst>
          </p:cNvPr>
          <p:cNvSpPr txBox="1">
            <a:spLocks/>
          </p:cNvSpPr>
          <p:nvPr/>
        </p:nvSpPr>
        <p:spPr>
          <a:xfrm>
            <a:off x="2684814" y="377998"/>
            <a:ext cx="4294825" cy="381000"/>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bg1">
                    <a:lumMod val="50000"/>
                  </a:schemeClr>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REPURPOSED CLASSROOM SPACE</a:t>
            </a:r>
          </a:p>
        </p:txBody>
      </p:sp>
      <p:pic>
        <p:nvPicPr>
          <p:cNvPr id="10" name="Picture Placeholder 9" descr="A group of people in a room&#10;&#10;Description automatically generated">
            <a:extLst>
              <a:ext uri="{FF2B5EF4-FFF2-40B4-BE49-F238E27FC236}">
                <a16:creationId xmlns:a16="http://schemas.microsoft.com/office/drawing/2014/main" id="{1FC87594-FD83-4069-9F67-A01837842255}"/>
              </a:ext>
            </a:extLst>
          </p:cNvPr>
          <p:cNvPicPr>
            <a:picLocks noGrp="1" noChangeAspect="1"/>
          </p:cNvPicPr>
          <p:nvPr>
            <p:ph type="pic" idx="11"/>
          </p:nvPr>
        </p:nvPicPr>
        <p:blipFill rotWithShape="1">
          <a:blip r:embed="rId2" cstate="email">
            <a:extLst>
              <a:ext uri="{28A0092B-C50C-407E-A947-70E740481C1C}">
                <a14:useLocalDpi xmlns:a14="http://schemas.microsoft.com/office/drawing/2010/main"/>
              </a:ext>
            </a:extLst>
          </a:blip>
          <a:srcRect b="-273"/>
          <a:stretch/>
        </p:blipFill>
        <p:spPr>
          <a:xfrm>
            <a:off x="342900" y="993198"/>
            <a:ext cx="8458200" cy="5099627"/>
          </a:xfrm>
        </p:spPr>
      </p:pic>
      <p:sp>
        <p:nvSpPr>
          <p:cNvPr id="6" name="Text Placeholder 5">
            <a:extLst>
              <a:ext uri="{FF2B5EF4-FFF2-40B4-BE49-F238E27FC236}">
                <a16:creationId xmlns:a16="http://schemas.microsoft.com/office/drawing/2014/main" id="{39CC1957-8B7B-40DF-93FF-3369CF56528A}"/>
              </a:ext>
            </a:extLst>
          </p:cNvPr>
          <p:cNvSpPr txBox="1">
            <a:spLocks/>
          </p:cNvSpPr>
          <p:nvPr/>
        </p:nvSpPr>
        <p:spPr>
          <a:xfrm>
            <a:off x="1" y="377998"/>
            <a:ext cx="2684814" cy="381000"/>
          </a:xfrm>
          <a:prstGeom prst="rect">
            <a:avLst/>
          </a:prstGeom>
          <a:solidFill>
            <a:schemeClr val="bg1">
              <a:lumMod val="85000"/>
              <a:alpha val="55000"/>
            </a:schemeClr>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bg1"/>
                </a:solidFill>
                <a:latin typeface="Franklin Gothic Medium" panose="020B06030201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a:t>       THE OPPORTUNITY</a:t>
            </a:r>
            <a:endParaRPr lang="en-US" dirty="0"/>
          </a:p>
        </p:txBody>
      </p:sp>
    </p:spTree>
    <p:extLst>
      <p:ext uri="{BB962C8B-B14F-4D97-AF65-F5344CB8AC3E}">
        <p14:creationId xmlns:p14="http://schemas.microsoft.com/office/powerpoint/2010/main" val="3018135253"/>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CC846DDF-A374-46B1-A3FA-565064E8A135}"/>
              </a:ext>
            </a:extLst>
          </p:cNvPr>
          <p:cNvSpPr>
            <a:spLocks noGrp="1"/>
          </p:cNvSpPr>
          <p:nvPr>
            <p:ph type="body" idx="14"/>
          </p:nvPr>
        </p:nvSpPr>
        <p:spPr>
          <a:xfrm>
            <a:off x="2684815" y="377998"/>
            <a:ext cx="2514600" cy="381000"/>
          </a:xfrm>
        </p:spPr>
        <p:txBody>
          <a:bodyPr/>
          <a:lstStyle/>
          <a:p>
            <a:r>
              <a:rPr lang="en-US" dirty="0"/>
              <a:t>KITCHEN</a:t>
            </a:r>
          </a:p>
        </p:txBody>
      </p:sp>
      <p:sp>
        <p:nvSpPr>
          <p:cNvPr id="11" name="Text Placeholder 2">
            <a:extLst>
              <a:ext uri="{FF2B5EF4-FFF2-40B4-BE49-F238E27FC236}">
                <a16:creationId xmlns:a16="http://schemas.microsoft.com/office/drawing/2014/main" id="{E119A74E-A4E1-43F9-AFD5-7E8236F1A4E5}"/>
              </a:ext>
            </a:extLst>
          </p:cNvPr>
          <p:cNvSpPr txBox="1">
            <a:spLocks/>
          </p:cNvSpPr>
          <p:nvPr/>
        </p:nvSpPr>
        <p:spPr>
          <a:xfrm>
            <a:off x="238221" y="6078937"/>
            <a:ext cx="3860250" cy="377471"/>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bg1">
                    <a:lumMod val="50000"/>
                  </a:schemeClr>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400" b="1" dirty="0">
                <a:solidFill>
                  <a:schemeClr val="tx1">
                    <a:lumMod val="65000"/>
                    <a:lumOff val="35000"/>
                  </a:schemeClr>
                </a:solidFill>
              </a:rPr>
              <a:t>IRA I.S.D.</a:t>
            </a:r>
          </a:p>
        </p:txBody>
      </p:sp>
      <p:pic>
        <p:nvPicPr>
          <p:cNvPr id="15" name="Picture Placeholder 14" descr="A picture containing indoor, ceiling, kitchen, floor&#10;&#10;Description automatically generated">
            <a:extLst>
              <a:ext uri="{FF2B5EF4-FFF2-40B4-BE49-F238E27FC236}">
                <a16:creationId xmlns:a16="http://schemas.microsoft.com/office/drawing/2014/main" id="{906326FB-27E0-45C5-9C9A-49258F7EE245}"/>
              </a:ext>
            </a:extLst>
          </p:cNvPr>
          <p:cNvPicPr>
            <a:picLocks noGrp="1" noChangeAspect="1"/>
          </p:cNvPicPr>
          <p:nvPr>
            <p:ph type="pic" idx="11"/>
          </p:nvPr>
        </p:nvPicPr>
        <p:blipFill rotWithShape="1">
          <a:blip r:embed="rId2" cstate="email">
            <a:extLst>
              <a:ext uri="{28A0092B-C50C-407E-A947-70E740481C1C}">
                <a14:useLocalDpi xmlns:a14="http://schemas.microsoft.com/office/drawing/2010/main"/>
              </a:ext>
            </a:extLst>
          </a:blip>
          <a:srcRect/>
          <a:stretch/>
        </p:blipFill>
        <p:spPr>
          <a:xfrm>
            <a:off x="342900" y="993198"/>
            <a:ext cx="8458200" cy="5099627"/>
          </a:xfrm>
        </p:spPr>
      </p:pic>
      <p:sp>
        <p:nvSpPr>
          <p:cNvPr id="6" name="Text Placeholder 5">
            <a:extLst>
              <a:ext uri="{FF2B5EF4-FFF2-40B4-BE49-F238E27FC236}">
                <a16:creationId xmlns:a16="http://schemas.microsoft.com/office/drawing/2014/main" id="{7989A08C-DE24-42F7-8F94-9D1823CA78A8}"/>
              </a:ext>
            </a:extLst>
          </p:cNvPr>
          <p:cNvSpPr>
            <a:spLocks noGrp="1"/>
          </p:cNvSpPr>
          <p:nvPr>
            <p:ph type="body" idx="13"/>
          </p:nvPr>
        </p:nvSpPr>
        <p:spPr>
          <a:xfrm>
            <a:off x="1" y="377998"/>
            <a:ext cx="2684814" cy="381000"/>
          </a:xfrm>
        </p:spPr>
        <p:txBody>
          <a:bodyPr anchor="ctr"/>
          <a:lstStyle/>
          <a:p>
            <a:r>
              <a:rPr lang="en-US" dirty="0"/>
              <a:t>       THE OPPORTUNITY</a:t>
            </a:r>
          </a:p>
        </p:txBody>
      </p:sp>
    </p:spTree>
    <p:extLst>
      <p:ext uri="{BB962C8B-B14F-4D97-AF65-F5344CB8AC3E}">
        <p14:creationId xmlns:p14="http://schemas.microsoft.com/office/powerpoint/2010/main" val="2738700834"/>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CC846DDF-A374-46B1-A3FA-565064E8A135}"/>
              </a:ext>
            </a:extLst>
          </p:cNvPr>
          <p:cNvSpPr>
            <a:spLocks noGrp="1"/>
          </p:cNvSpPr>
          <p:nvPr>
            <p:ph type="body" idx="14"/>
          </p:nvPr>
        </p:nvSpPr>
        <p:spPr>
          <a:xfrm>
            <a:off x="2684815" y="377998"/>
            <a:ext cx="2514600" cy="381000"/>
          </a:xfrm>
        </p:spPr>
        <p:txBody>
          <a:bodyPr/>
          <a:lstStyle/>
          <a:p>
            <a:r>
              <a:rPr lang="en-US" dirty="0"/>
              <a:t>RESTROOM FACILITY</a:t>
            </a:r>
          </a:p>
        </p:txBody>
      </p:sp>
      <p:sp>
        <p:nvSpPr>
          <p:cNvPr id="5" name="Text Placeholder 2">
            <a:extLst>
              <a:ext uri="{FF2B5EF4-FFF2-40B4-BE49-F238E27FC236}">
                <a16:creationId xmlns:a16="http://schemas.microsoft.com/office/drawing/2014/main" id="{1EA82967-3C7E-4C46-9BAE-8C20BF6F3DE0}"/>
              </a:ext>
            </a:extLst>
          </p:cNvPr>
          <p:cNvSpPr txBox="1">
            <a:spLocks/>
          </p:cNvSpPr>
          <p:nvPr/>
        </p:nvSpPr>
        <p:spPr>
          <a:xfrm>
            <a:off x="238221" y="6078937"/>
            <a:ext cx="3860250" cy="377471"/>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bg1">
                    <a:lumMod val="50000"/>
                  </a:schemeClr>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400" b="1" dirty="0">
                <a:solidFill>
                  <a:schemeClr val="tx1">
                    <a:lumMod val="65000"/>
                    <a:lumOff val="35000"/>
                  </a:schemeClr>
                </a:solidFill>
              </a:rPr>
              <a:t>WYLIE I.S.D.</a:t>
            </a:r>
          </a:p>
        </p:txBody>
      </p:sp>
      <p:pic>
        <p:nvPicPr>
          <p:cNvPr id="9" name="Picture Placeholder 8" descr="A picture containing indoor, floor, wall, ceiling&#10;&#10;Description automatically generated">
            <a:extLst>
              <a:ext uri="{FF2B5EF4-FFF2-40B4-BE49-F238E27FC236}">
                <a16:creationId xmlns:a16="http://schemas.microsoft.com/office/drawing/2014/main" id="{665B3CF4-7675-4290-A416-AE85E6BE640A}"/>
              </a:ext>
            </a:extLst>
          </p:cNvPr>
          <p:cNvPicPr>
            <a:picLocks noGrp="1" noChangeAspect="1"/>
          </p:cNvPicPr>
          <p:nvPr>
            <p:ph type="pic" idx="11"/>
          </p:nvPr>
        </p:nvPicPr>
        <p:blipFill>
          <a:blip r:embed="rId2" cstate="email">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17ED310F-C70C-4131-B03B-043C16907B26}"/>
              </a:ext>
            </a:extLst>
          </p:cNvPr>
          <p:cNvSpPr>
            <a:spLocks noGrp="1"/>
          </p:cNvSpPr>
          <p:nvPr>
            <p:ph type="body" idx="13"/>
          </p:nvPr>
        </p:nvSpPr>
        <p:spPr>
          <a:xfrm>
            <a:off x="1" y="377998"/>
            <a:ext cx="2684814" cy="381000"/>
          </a:xfrm>
        </p:spPr>
        <p:txBody>
          <a:bodyPr anchor="ctr"/>
          <a:lstStyle/>
          <a:p>
            <a:r>
              <a:rPr lang="en-US" dirty="0"/>
              <a:t>       THE OPPORTUNITY</a:t>
            </a:r>
          </a:p>
        </p:txBody>
      </p:sp>
    </p:spTree>
    <p:extLst>
      <p:ext uri="{BB962C8B-B14F-4D97-AF65-F5344CB8AC3E}">
        <p14:creationId xmlns:p14="http://schemas.microsoft.com/office/powerpoint/2010/main" val="2583247532"/>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CC846DDF-A374-46B1-A3FA-565064E8A135}"/>
              </a:ext>
            </a:extLst>
          </p:cNvPr>
          <p:cNvSpPr>
            <a:spLocks noGrp="1"/>
          </p:cNvSpPr>
          <p:nvPr>
            <p:ph type="body" idx="14"/>
          </p:nvPr>
        </p:nvSpPr>
        <p:spPr>
          <a:xfrm>
            <a:off x="2684814" y="377998"/>
            <a:ext cx="3649617" cy="381000"/>
          </a:xfrm>
        </p:spPr>
        <p:txBody>
          <a:bodyPr>
            <a:normAutofit/>
          </a:bodyPr>
          <a:lstStyle/>
          <a:p>
            <a:r>
              <a:rPr lang="en-US" dirty="0"/>
              <a:t>PRACTICE &amp; WEIGHT ROOM</a:t>
            </a:r>
          </a:p>
        </p:txBody>
      </p:sp>
      <p:sp>
        <p:nvSpPr>
          <p:cNvPr id="9" name="Text Placeholder 2">
            <a:extLst>
              <a:ext uri="{FF2B5EF4-FFF2-40B4-BE49-F238E27FC236}">
                <a16:creationId xmlns:a16="http://schemas.microsoft.com/office/drawing/2014/main" id="{566D9F54-A06B-4455-8A48-32C7FC3B2EA2}"/>
              </a:ext>
            </a:extLst>
          </p:cNvPr>
          <p:cNvSpPr txBox="1">
            <a:spLocks/>
          </p:cNvSpPr>
          <p:nvPr/>
        </p:nvSpPr>
        <p:spPr>
          <a:xfrm>
            <a:off x="238221" y="6078937"/>
            <a:ext cx="3860250" cy="377471"/>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bg1">
                    <a:lumMod val="50000"/>
                  </a:schemeClr>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400" b="1" dirty="0">
                <a:solidFill>
                  <a:schemeClr val="tx1">
                    <a:lumMod val="65000"/>
                    <a:lumOff val="35000"/>
                  </a:schemeClr>
                </a:solidFill>
              </a:rPr>
              <a:t>ROBERT LEE I.S.D.</a:t>
            </a:r>
          </a:p>
        </p:txBody>
      </p:sp>
      <p:pic>
        <p:nvPicPr>
          <p:cNvPr id="16" name="Picture Placeholder 15" descr="A group of people in a room&#10;&#10;Description automatically generated">
            <a:extLst>
              <a:ext uri="{FF2B5EF4-FFF2-40B4-BE49-F238E27FC236}">
                <a16:creationId xmlns:a16="http://schemas.microsoft.com/office/drawing/2014/main" id="{A293C30D-A51D-465E-822C-FFA74AC718C0}"/>
              </a:ext>
            </a:extLst>
          </p:cNvPr>
          <p:cNvPicPr>
            <a:picLocks noGrp="1" noChangeAspect="1"/>
          </p:cNvPicPr>
          <p:nvPr>
            <p:ph type="pic" idx="11"/>
          </p:nvPr>
        </p:nvPicPr>
        <p:blipFill>
          <a:blip r:embed="rId2" cstate="email">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2738EBAD-E4AC-43F1-A921-9F4CE79AD66E}"/>
              </a:ext>
            </a:extLst>
          </p:cNvPr>
          <p:cNvSpPr>
            <a:spLocks noGrp="1"/>
          </p:cNvSpPr>
          <p:nvPr>
            <p:ph type="body" idx="13"/>
          </p:nvPr>
        </p:nvSpPr>
        <p:spPr>
          <a:xfrm>
            <a:off x="1" y="377998"/>
            <a:ext cx="2684814" cy="381000"/>
          </a:xfrm>
        </p:spPr>
        <p:txBody>
          <a:bodyPr anchor="ctr"/>
          <a:lstStyle/>
          <a:p>
            <a:r>
              <a:rPr lang="en-US" dirty="0"/>
              <a:t>       THE OPPORTUNITY</a:t>
            </a:r>
          </a:p>
        </p:txBody>
      </p:sp>
    </p:spTree>
    <p:extLst>
      <p:ext uri="{BB962C8B-B14F-4D97-AF65-F5344CB8AC3E}">
        <p14:creationId xmlns:p14="http://schemas.microsoft.com/office/powerpoint/2010/main" val="2661981976"/>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CC846DDF-A374-46B1-A3FA-565064E8A135}"/>
              </a:ext>
            </a:extLst>
          </p:cNvPr>
          <p:cNvSpPr>
            <a:spLocks noGrp="1"/>
          </p:cNvSpPr>
          <p:nvPr>
            <p:ph type="body" idx="14"/>
          </p:nvPr>
        </p:nvSpPr>
        <p:spPr>
          <a:xfrm>
            <a:off x="2684814" y="377998"/>
            <a:ext cx="3649617" cy="381000"/>
          </a:xfrm>
        </p:spPr>
        <p:txBody>
          <a:bodyPr>
            <a:normAutofit/>
          </a:bodyPr>
          <a:lstStyle/>
          <a:p>
            <a:r>
              <a:rPr lang="en-US" dirty="0"/>
              <a:t>PRACTICE &amp; WEIGHT ROOM</a:t>
            </a:r>
          </a:p>
        </p:txBody>
      </p:sp>
      <p:sp>
        <p:nvSpPr>
          <p:cNvPr id="5" name="Text Placeholder 2">
            <a:extLst>
              <a:ext uri="{FF2B5EF4-FFF2-40B4-BE49-F238E27FC236}">
                <a16:creationId xmlns:a16="http://schemas.microsoft.com/office/drawing/2014/main" id="{251C3053-97C0-4101-921E-D5737DAC3933}"/>
              </a:ext>
            </a:extLst>
          </p:cNvPr>
          <p:cNvSpPr txBox="1">
            <a:spLocks/>
          </p:cNvSpPr>
          <p:nvPr/>
        </p:nvSpPr>
        <p:spPr>
          <a:xfrm>
            <a:off x="238221" y="6078937"/>
            <a:ext cx="3860250" cy="377471"/>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bg1">
                    <a:lumMod val="50000"/>
                  </a:schemeClr>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400" b="1" dirty="0">
                <a:solidFill>
                  <a:schemeClr val="tx1">
                    <a:lumMod val="65000"/>
                    <a:lumOff val="35000"/>
                  </a:schemeClr>
                </a:solidFill>
              </a:rPr>
              <a:t>ROBERT LEE I.S.D.</a:t>
            </a:r>
          </a:p>
        </p:txBody>
      </p:sp>
      <p:pic>
        <p:nvPicPr>
          <p:cNvPr id="11" name="Picture Placeholder 10" descr="A room filled with furniture on top of a wooden floor&#10;&#10;Description automatically generated">
            <a:extLst>
              <a:ext uri="{FF2B5EF4-FFF2-40B4-BE49-F238E27FC236}">
                <a16:creationId xmlns:a16="http://schemas.microsoft.com/office/drawing/2014/main" id="{187E05EA-08D7-4179-BB19-4A8AA944C77A}"/>
              </a:ext>
            </a:extLst>
          </p:cNvPr>
          <p:cNvPicPr>
            <a:picLocks noGrp="1" noChangeAspect="1"/>
          </p:cNvPicPr>
          <p:nvPr>
            <p:ph type="pic" idx="11"/>
          </p:nvPr>
        </p:nvPicPr>
        <p:blipFill>
          <a:blip r:embed="rId2" cstate="email">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CA97CC7B-EE84-4ED8-A391-ABD4642A49BD}"/>
              </a:ext>
            </a:extLst>
          </p:cNvPr>
          <p:cNvSpPr>
            <a:spLocks noGrp="1"/>
          </p:cNvSpPr>
          <p:nvPr>
            <p:ph type="body" idx="13"/>
          </p:nvPr>
        </p:nvSpPr>
        <p:spPr>
          <a:xfrm>
            <a:off x="1" y="377998"/>
            <a:ext cx="2684814" cy="381000"/>
          </a:xfrm>
        </p:spPr>
        <p:txBody>
          <a:bodyPr anchor="ctr"/>
          <a:lstStyle/>
          <a:p>
            <a:r>
              <a:rPr lang="en-US" dirty="0"/>
              <a:t>       THE OPPORTUNITY</a:t>
            </a:r>
          </a:p>
        </p:txBody>
      </p:sp>
    </p:spTree>
    <p:extLst>
      <p:ext uri="{BB962C8B-B14F-4D97-AF65-F5344CB8AC3E}">
        <p14:creationId xmlns:p14="http://schemas.microsoft.com/office/powerpoint/2010/main" val="496369085"/>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DD53B70-525B-4E10-8513-5379DFC00C50}"/>
              </a:ext>
            </a:extLst>
          </p:cNvPr>
          <p:cNvSpPr>
            <a:spLocks noGrp="1"/>
          </p:cNvSpPr>
          <p:nvPr>
            <p:ph type="body" idx="13"/>
          </p:nvPr>
        </p:nvSpPr>
        <p:spPr>
          <a:xfrm>
            <a:off x="0" y="377998"/>
            <a:ext cx="2734491" cy="381000"/>
          </a:xfrm>
        </p:spPr>
        <p:txBody>
          <a:bodyPr anchor="ctr"/>
          <a:lstStyle/>
          <a:p>
            <a:r>
              <a:rPr lang="en-US" dirty="0"/>
              <a:t>       THE BACKGROUND</a:t>
            </a:r>
          </a:p>
        </p:txBody>
      </p:sp>
      <p:sp>
        <p:nvSpPr>
          <p:cNvPr id="7" name="Text Box 8">
            <a:extLst>
              <a:ext uri="{FF2B5EF4-FFF2-40B4-BE49-F238E27FC236}">
                <a16:creationId xmlns:a16="http://schemas.microsoft.com/office/drawing/2014/main" id="{1C044718-5D11-44C9-A83A-C8D56D8C503D}"/>
              </a:ext>
            </a:extLst>
          </p:cNvPr>
          <p:cNvSpPr txBox="1">
            <a:spLocks noChangeArrowheads="1"/>
          </p:cNvSpPr>
          <p:nvPr/>
        </p:nvSpPr>
        <p:spPr bwMode="auto">
          <a:xfrm>
            <a:off x="1143000" y="3048000"/>
            <a:ext cx="6474204" cy="2015936"/>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defRPr/>
            </a:pPr>
            <a:r>
              <a:rPr lang="en-US" altLang="en-US" dirty="0">
                <a:solidFill>
                  <a:schemeClr val="bg1">
                    <a:lumMod val="75000"/>
                  </a:schemeClr>
                </a:solidFill>
                <a:latin typeface="Calibri Light" panose="020F0302020204030204" pitchFamily="34" charset="0"/>
                <a:cs typeface="Calibri Light" panose="020F0302020204030204" pitchFamily="34" charset="0"/>
              </a:rPr>
              <a:t>The Water Valley ISD cafeteria was constructed in </a:t>
            </a:r>
            <a:r>
              <a:rPr lang="en-US" altLang="en-US" dirty="0">
                <a:solidFill>
                  <a:schemeClr val="bg1"/>
                </a:solidFill>
                <a:latin typeface="Franklin Gothic Medium" panose="020B0603020102020204" pitchFamily="34" charset="0"/>
              </a:rPr>
              <a:t>1983</a:t>
            </a:r>
            <a:r>
              <a:rPr lang="en-US" altLang="en-US" dirty="0">
                <a:solidFill>
                  <a:schemeClr val="bg1">
                    <a:lumMod val="75000"/>
                  </a:schemeClr>
                </a:solidFill>
                <a:latin typeface="Calibri Light" panose="020F0302020204030204" pitchFamily="34" charset="0"/>
                <a:cs typeface="Calibri Light" panose="020F0302020204030204" pitchFamily="34" charset="0"/>
              </a:rPr>
              <a:t> </a:t>
            </a:r>
          </a:p>
          <a:p>
            <a:pPr algn="ctr">
              <a:spcAft>
                <a:spcPts val="600"/>
              </a:spcAft>
              <a:defRPr/>
            </a:pPr>
            <a:r>
              <a:rPr lang="en-US" altLang="en-US" dirty="0">
                <a:solidFill>
                  <a:schemeClr val="bg1">
                    <a:lumMod val="75000"/>
                  </a:schemeClr>
                </a:solidFill>
                <a:latin typeface="Calibri Light" panose="020F0302020204030204" pitchFamily="34" charset="0"/>
                <a:cs typeface="Calibri Light" panose="020F0302020204030204" pitchFamily="34" charset="0"/>
              </a:rPr>
              <a:t>and without the intention of using it as a cafeteria</a:t>
            </a:r>
            <a:r>
              <a:rPr lang="en-US" altLang="en-US" dirty="0">
                <a:solidFill>
                  <a:schemeClr val="bg1">
                    <a:lumMod val="75000"/>
                  </a:schemeClr>
                </a:solidFill>
              </a:rPr>
              <a:t>,</a:t>
            </a:r>
          </a:p>
          <a:p>
            <a:pPr algn="ctr" eaLnBrk="1" hangingPunct="1">
              <a:spcBef>
                <a:spcPts val="0"/>
              </a:spcBef>
              <a:spcAft>
                <a:spcPts val="2400"/>
              </a:spcAft>
              <a:defRPr/>
            </a:pPr>
            <a:r>
              <a:rPr lang="en-US" altLang="en-US" sz="2000" i="1" dirty="0">
                <a:solidFill>
                  <a:srgbClr val="FF3737"/>
                </a:solidFill>
                <a:latin typeface="Franklin Gothic Medium" panose="020B0603020102020204" pitchFamily="34" charset="0"/>
              </a:rPr>
              <a:t>NOW </a:t>
            </a:r>
            <a:r>
              <a:rPr lang="en-US" altLang="en-US" sz="2000" i="1" u="sng" dirty="0">
                <a:solidFill>
                  <a:srgbClr val="FF3737"/>
                </a:solidFill>
                <a:latin typeface="Franklin Gothic Medium" panose="020B0603020102020204" pitchFamily="34" charset="0"/>
              </a:rPr>
              <a:t>36</a:t>
            </a:r>
            <a:r>
              <a:rPr lang="en-US" altLang="en-US" sz="2000" i="1" dirty="0">
                <a:solidFill>
                  <a:srgbClr val="FF3737"/>
                </a:solidFill>
                <a:latin typeface="Franklin Gothic Medium" panose="020B0603020102020204" pitchFamily="34" charset="0"/>
              </a:rPr>
              <a:t> YEARS OF AGE</a:t>
            </a:r>
          </a:p>
          <a:p>
            <a:pPr algn="ctr" eaLnBrk="1" hangingPunct="1">
              <a:spcBef>
                <a:spcPts val="0"/>
              </a:spcBef>
              <a:spcAft>
                <a:spcPts val="600"/>
              </a:spcAft>
              <a:defRPr/>
            </a:pPr>
            <a:r>
              <a:rPr lang="en-US" altLang="en-US" dirty="0">
                <a:solidFill>
                  <a:schemeClr val="bg1">
                    <a:lumMod val="75000"/>
                  </a:schemeClr>
                </a:solidFill>
                <a:latin typeface="+mj-lt"/>
              </a:rPr>
              <a:t>The Water Valley ISD’s Agriculture Building was constructed in </a:t>
            </a:r>
            <a:r>
              <a:rPr lang="en-US" altLang="en-US" b="1" dirty="0">
                <a:solidFill>
                  <a:schemeClr val="bg1"/>
                </a:solidFill>
                <a:latin typeface="Franklin Gothic Medium" panose="020B0603020102020204" pitchFamily="34" charset="0"/>
              </a:rPr>
              <a:t>1974</a:t>
            </a:r>
            <a:r>
              <a:rPr lang="en-US" altLang="en-US" dirty="0">
                <a:solidFill>
                  <a:schemeClr val="bg1">
                    <a:lumMod val="75000"/>
                  </a:schemeClr>
                </a:solidFill>
              </a:rPr>
              <a:t>,</a:t>
            </a:r>
          </a:p>
          <a:p>
            <a:pPr algn="ctr" eaLnBrk="1" hangingPunct="1">
              <a:spcBef>
                <a:spcPts val="0"/>
              </a:spcBef>
              <a:spcAft>
                <a:spcPts val="2400"/>
              </a:spcAft>
              <a:defRPr/>
            </a:pPr>
            <a:r>
              <a:rPr lang="en-US" altLang="en-US" sz="2000" i="1" dirty="0">
                <a:solidFill>
                  <a:srgbClr val="FF3737"/>
                </a:solidFill>
                <a:latin typeface="Franklin Gothic Medium" panose="020B0603020102020204" pitchFamily="34" charset="0"/>
              </a:rPr>
              <a:t>NOW </a:t>
            </a:r>
            <a:r>
              <a:rPr lang="en-US" altLang="en-US" sz="2000" i="1" u="sng" dirty="0">
                <a:solidFill>
                  <a:srgbClr val="FF3737"/>
                </a:solidFill>
                <a:latin typeface="Franklin Gothic Medium" panose="020B0603020102020204" pitchFamily="34" charset="0"/>
              </a:rPr>
              <a:t>45</a:t>
            </a:r>
            <a:r>
              <a:rPr lang="en-US" altLang="en-US" sz="2000" i="1" dirty="0">
                <a:solidFill>
                  <a:srgbClr val="FF3737"/>
                </a:solidFill>
                <a:latin typeface="Franklin Gothic Medium" panose="020B0603020102020204" pitchFamily="34" charset="0"/>
              </a:rPr>
              <a:t> YEARS OF AGE.</a:t>
            </a:r>
          </a:p>
        </p:txBody>
      </p:sp>
      <p:sp>
        <p:nvSpPr>
          <p:cNvPr id="8" name="Text Box 8">
            <a:extLst>
              <a:ext uri="{FF2B5EF4-FFF2-40B4-BE49-F238E27FC236}">
                <a16:creationId xmlns:a16="http://schemas.microsoft.com/office/drawing/2014/main" id="{F65098C0-CDF7-405C-AB85-A45EEADA6CAA}"/>
              </a:ext>
            </a:extLst>
          </p:cNvPr>
          <p:cNvSpPr txBox="1">
            <a:spLocks noChangeArrowheads="1"/>
          </p:cNvSpPr>
          <p:nvPr/>
        </p:nvSpPr>
        <p:spPr bwMode="auto">
          <a:xfrm>
            <a:off x="1143000" y="1711817"/>
            <a:ext cx="6858000" cy="735013"/>
          </a:xfrm>
          <a:prstGeom prst="rect">
            <a:avLst/>
          </a:prstGeom>
          <a:noFill/>
          <a:ln>
            <a:noFill/>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50000"/>
              </a:lnSpc>
              <a:spcBef>
                <a:spcPct val="50000"/>
              </a:spcBef>
              <a:defRPr/>
            </a:pPr>
            <a:r>
              <a:rPr lang="en-US" altLang="en-US" sz="3200" b="1" spc="300" dirty="0">
                <a:solidFill>
                  <a:schemeClr val="bg1"/>
                </a:solidFill>
                <a:latin typeface="Franklin Gothic Medium" panose="020B0603020102020204" pitchFamily="34" charset="0"/>
                <a:cs typeface="Calibri Light" panose="020F0302020204030204" pitchFamily="34" charset="0"/>
              </a:rPr>
              <a:t>AN OUTDATED BUILDING…</a:t>
            </a:r>
          </a:p>
        </p:txBody>
      </p:sp>
    </p:spTree>
    <p:extLst>
      <p:ext uri="{BB962C8B-B14F-4D97-AF65-F5344CB8AC3E}">
        <p14:creationId xmlns:p14="http://schemas.microsoft.com/office/powerpoint/2010/main" val="41013206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2000"/>
                                        <p:tgtEl>
                                          <p:spTgt spid="7">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2000"/>
                                        <p:tgtEl>
                                          <p:spTgt spid="7">
                                            <p:txEl>
                                              <p:pRg st="1" end="1"/>
                                            </p:txEl>
                                          </p:spTgt>
                                        </p:tgtEl>
                                      </p:cBhvr>
                                    </p:animEffect>
                                  </p:childTnLst>
                                </p:cTn>
                              </p:par>
                            </p:childTnLst>
                          </p:cTn>
                        </p:par>
                        <p:par>
                          <p:cTn id="15" fill="hold">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fade">
                                      <p:cBhvr>
                                        <p:cTn id="18" dur="2000"/>
                                        <p:tgtEl>
                                          <p:spTgt spid="7">
                                            <p:txEl>
                                              <p:pRg st="2" end="2"/>
                                            </p:txEl>
                                          </p:spTgt>
                                        </p:tgtEl>
                                      </p:cBhvr>
                                    </p:animEffect>
                                  </p:childTnLst>
                                </p:cTn>
                              </p:par>
                            </p:childTnLst>
                          </p:cTn>
                        </p:par>
                        <p:par>
                          <p:cTn id="19" fill="hold">
                            <p:stCondLst>
                              <p:cond delay="6000"/>
                            </p:stCondLst>
                            <p:childTnLst>
                              <p:par>
                                <p:cTn id="20" presetID="10" presetClass="entr" presetSubtype="0" fill="hold" grpId="0" nodeType="after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2000"/>
                                        <p:tgtEl>
                                          <p:spTgt spid="7">
                                            <p:txEl>
                                              <p:pRg st="3" end="3"/>
                                            </p:txEl>
                                          </p:spTgt>
                                        </p:tgtEl>
                                      </p:cBhvr>
                                    </p:animEffect>
                                  </p:childTnLst>
                                </p:cTn>
                              </p:par>
                            </p:childTnLst>
                          </p:cTn>
                        </p:par>
                        <p:par>
                          <p:cTn id="23" fill="hold">
                            <p:stCondLst>
                              <p:cond delay="8000"/>
                            </p:stCondLst>
                            <p:childTnLst>
                              <p:par>
                                <p:cTn id="24" presetID="10" presetClass="entr" presetSubtype="0" fill="hold" grpId="0" nodeType="afterEffect">
                                  <p:stCondLst>
                                    <p:cond delay="0"/>
                                  </p:stCondLst>
                                  <p:childTnLst>
                                    <p:set>
                                      <p:cBhvr>
                                        <p:cTn id="25" dur="1" fill="hold">
                                          <p:stCondLst>
                                            <p:cond delay="0"/>
                                          </p:stCondLst>
                                        </p:cTn>
                                        <p:tgtEl>
                                          <p:spTgt spid="7">
                                            <p:txEl>
                                              <p:pRg st="4" end="4"/>
                                            </p:txEl>
                                          </p:spTgt>
                                        </p:tgtEl>
                                        <p:attrNameLst>
                                          <p:attrName>style.visibility</p:attrName>
                                        </p:attrNameLst>
                                      </p:cBhvr>
                                      <p:to>
                                        <p:strVal val="visible"/>
                                      </p:to>
                                    </p:set>
                                    <p:animEffect transition="in" filter="fade">
                                      <p:cBhvr>
                                        <p:cTn id="26" dur="2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CC846DDF-A374-46B1-A3FA-565064E8A135}"/>
              </a:ext>
            </a:extLst>
          </p:cNvPr>
          <p:cNvSpPr>
            <a:spLocks noGrp="1"/>
          </p:cNvSpPr>
          <p:nvPr>
            <p:ph type="body" idx="14"/>
          </p:nvPr>
        </p:nvSpPr>
        <p:spPr>
          <a:xfrm>
            <a:off x="2684814" y="377998"/>
            <a:ext cx="3649617" cy="381000"/>
          </a:xfrm>
        </p:spPr>
        <p:txBody>
          <a:bodyPr>
            <a:normAutofit/>
          </a:bodyPr>
          <a:lstStyle/>
          <a:p>
            <a:r>
              <a:rPr lang="en-US" dirty="0"/>
              <a:t>CTE FACILITY</a:t>
            </a:r>
          </a:p>
        </p:txBody>
      </p:sp>
      <p:sp>
        <p:nvSpPr>
          <p:cNvPr id="6" name="Text Placeholder 2">
            <a:extLst>
              <a:ext uri="{FF2B5EF4-FFF2-40B4-BE49-F238E27FC236}">
                <a16:creationId xmlns:a16="http://schemas.microsoft.com/office/drawing/2014/main" id="{6BABA846-012E-496A-A5D0-9EBDFC1810FB}"/>
              </a:ext>
            </a:extLst>
          </p:cNvPr>
          <p:cNvSpPr txBox="1">
            <a:spLocks/>
          </p:cNvSpPr>
          <p:nvPr/>
        </p:nvSpPr>
        <p:spPr>
          <a:xfrm>
            <a:off x="238221" y="6078937"/>
            <a:ext cx="3860250" cy="377471"/>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bg1">
                    <a:lumMod val="50000"/>
                  </a:schemeClr>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400" b="1" dirty="0">
                <a:solidFill>
                  <a:schemeClr val="tx1">
                    <a:lumMod val="65000"/>
                    <a:lumOff val="35000"/>
                  </a:schemeClr>
                </a:solidFill>
              </a:rPr>
              <a:t>IRION COUNTY I.S.D.</a:t>
            </a:r>
          </a:p>
        </p:txBody>
      </p:sp>
      <p:pic>
        <p:nvPicPr>
          <p:cNvPr id="28" name="Picture Placeholder 27" descr="An empty road with grass on the side of a building&#10;&#10;Description automatically generated">
            <a:extLst>
              <a:ext uri="{FF2B5EF4-FFF2-40B4-BE49-F238E27FC236}">
                <a16:creationId xmlns:a16="http://schemas.microsoft.com/office/drawing/2014/main" id="{B35E7AF3-3899-4EA2-ABE1-504E0E1B5421}"/>
              </a:ext>
            </a:extLst>
          </p:cNvPr>
          <p:cNvPicPr>
            <a:picLocks noGrp="1" noChangeAspect="1"/>
          </p:cNvPicPr>
          <p:nvPr>
            <p:ph type="pic" idx="11"/>
          </p:nvPr>
        </p:nvPicPr>
        <p:blipFill>
          <a:blip r:embed="rId2" cstate="email">
            <a:extLst>
              <a:ext uri="{28A0092B-C50C-407E-A947-70E740481C1C}">
                <a14:useLocalDpi xmlns:a14="http://schemas.microsoft.com/office/drawing/2010/main"/>
              </a:ext>
            </a:extLst>
          </a:blip>
          <a:srcRect/>
          <a:stretch>
            <a:fillRect/>
          </a:stretch>
        </p:blipFill>
        <p:spPr/>
      </p:pic>
      <p:sp>
        <p:nvSpPr>
          <p:cNvPr id="9" name="Text Placeholder 5">
            <a:extLst>
              <a:ext uri="{FF2B5EF4-FFF2-40B4-BE49-F238E27FC236}">
                <a16:creationId xmlns:a16="http://schemas.microsoft.com/office/drawing/2014/main" id="{3D3E01FD-DEC9-4FC2-9C45-FF17A8D6A625}"/>
              </a:ext>
            </a:extLst>
          </p:cNvPr>
          <p:cNvSpPr>
            <a:spLocks noGrp="1"/>
          </p:cNvSpPr>
          <p:nvPr>
            <p:ph type="body" idx="13"/>
          </p:nvPr>
        </p:nvSpPr>
        <p:spPr>
          <a:xfrm>
            <a:off x="1" y="377998"/>
            <a:ext cx="2684814" cy="381000"/>
          </a:xfrm>
        </p:spPr>
        <p:txBody>
          <a:bodyPr anchor="ctr"/>
          <a:lstStyle/>
          <a:p>
            <a:r>
              <a:rPr lang="en-US" dirty="0"/>
              <a:t>       THE OPPORTUNITY</a:t>
            </a:r>
          </a:p>
        </p:txBody>
      </p:sp>
    </p:spTree>
    <p:extLst>
      <p:ext uri="{BB962C8B-B14F-4D97-AF65-F5344CB8AC3E}">
        <p14:creationId xmlns:p14="http://schemas.microsoft.com/office/powerpoint/2010/main" val="1411709739"/>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CC846DDF-A374-46B1-A3FA-565064E8A135}"/>
              </a:ext>
            </a:extLst>
          </p:cNvPr>
          <p:cNvSpPr>
            <a:spLocks noGrp="1"/>
          </p:cNvSpPr>
          <p:nvPr>
            <p:ph type="body" idx="14"/>
          </p:nvPr>
        </p:nvSpPr>
        <p:spPr>
          <a:xfrm>
            <a:off x="2684814" y="377998"/>
            <a:ext cx="3649617" cy="381000"/>
          </a:xfrm>
        </p:spPr>
        <p:txBody>
          <a:bodyPr>
            <a:normAutofit/>
          </a:bodyPr>
          <a:lstStyle/>
          <a:p>
            <a:r>
              <a:rPr lang="en-US" dirty="0"/>
              <a:t>CTE FACILITY</a:t>
            </a:r>
          </a:p>
        </p:txBody>
      </p:sp>
      <p:sp>
        <p:nvSpPr>
          <p:cNvPr id="6" name="Text Placeholder 2">
            <a:extLst>
              <a:ext uri="{FF2B5EF4-FFF2-40B4-BE49-F238E27FC236}">
                <a16:creationId xmlns:a16="http://schemas.microsoft.com/office/drawing/2014/main" id="{6BABA846-012E-496A-A5D0-9EBDFC1810FB}"/>
              </a:ext>
            </a:extLst>
          </p:cNvPr>
          <p:cNvSpPr txBox="1">
            <a:spLocks/>
          </p:cNvSpPr>
          <p:nvPr/>
        </p:nvSpPr>
        <p:spPr>
          <a:xfrm>
            <a:off x="238221" y="6078937"/>
            <a:ext cx="3860250" cy="377471"/>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bg1">
                    <a:lumMod val="50000"/>
                  </a:schemeClr>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400" b="1" dirty="0">
                <a:solidFill>
                  <a:schemeClr val="tx1">
                    <a:lumMod val="65000"/>
                    <a:lumOff val="35000"/>
                  </a:schemeClr>
                </a:solidFill>
              </a:rPr>
              <a:t>IRION COUNTY I.S.D.</a:t>
            </a:r>
          </a:p>
        </p:txBody>
      </p:sp>
      <p:pic>
        <p:nvPicPr>
          <p:cNvPr id="5" name="Picture Placeholder 4" descr="A house covered in grass&#10;&#10;Description automatically generated">
            <a:extLst>
              <a:ext uri="{FF2B5EF4-FFF2-40B4-BE49-F238E27FC236}">
                <a16:creationId xmlns:a16="http://schemas.microsoft.com/office/drawing/2014/main" id="{8A35CDFC-90D4-4279-88DD-4007BFAF3A61}"/>
              </a:ext>
            </a:extLst>
          </p:cNvPr>
          <p:cNvPicPr>
            <a:picLocks noGrp="1" noChangeAspect="1"/>
          </p:cNvPicPr>
          <p:nvPr>
            <p:ph type="pic" idx="11"/>
          </p:nvPr>
        </p:nvPicPr>
        <p:blipFill>
          <a:blip r:embed="rId2" cstate="email">
            <a:extLst>
              <a:ext uri="{28A0092B-C50C-407E-A947-70E740481C1C}">
                <a14:useLocalDpi xmlns:a14="http://schemas.microsoft.com/office/drawing/2010/main"/>
              </a:ext>
            </a:extLst>
          </a:blip>
          <a:srcRect/>
          <a:stretch>
            <a:fillRect/>
          </a:stretch>
        </p:blipFill>
        <p:spPr/>
      </p:pic>
      <p:sp>
        <p:nvSpPr>
          <p:cNvPr id="9" name="Text Placeholder 5">
            <a:extLst>
              <a:ext uri="{FF2B5EF4-FFF2-40B4-BE49-F238E27FC236}">
                <a16:creationId xmlns:a16="http://schemas.microsoft.com/office/drawing/2014/main" id="{A2C3FE69-5160-450B-B004-3C3CF0A10AE1}"/>
              </a:ext>
            </a:extLst>
          </p:cNvPr>
          <p:cNvSpPr>
            <a:spLocks noGrp="1"/>
          </p:cNvSpPr>
          <p:nvPr>
            <p:ph type="body" idx="13"/>
          </p:nvPr>
        </p:nvSpPr>
        <p:spPr>
          <a:xfrm>
            <a:off x="1" y="377998"/>
            <a:ext cx="2684814" cy="381000"/>
          </a:xfrm>
        </p:spPr>
        <p:txBody>
          <a:bodyPr anchor="ctr"/>
          <a:lstStyle/>
          <a:p>
            <a:r>
              <a:rPr lang="en-US" dirty="0"/>
              <a:t>       THE OPPORTUNITY</a:t>
            </a:r>
          </a:p>
        </p:txBody>
      </p:sp>
    </p:spTree>
    <p:extLst>
      <p:ext uri="{BB962C8B-B14F-4D97-AF65-F5344CB8AC3E}">
        <p14:creationId xmlns:p14="http://schemas.microsoft.com/office/powerpoint/2010/main" val="2346597117"/>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large empty room&#10;&#10;Description automatically generated">
            <a:extLst>
              <a:ext uri="{FF2B5EF4-FFF2-40B4-BE49-F238E27FC236}">
                <a16:creationId xmlns:a16="http://schemas.microsoft.com/office/drawing/2014/main" id="{47B839F2-8197-4A13-A1D4-712BE3F3DFEF}"/>
              </a:ext>
            </a:extLst>
          </p:cNvPr>
          <p:cNvPicPr>
            <a:picLocks noGrp="1" noChangeAspect="1"/>
          </p:cNvPicPr>
          <p:nvPr>
            <p:ph type="pic" idx="11"/>
          </p:nvPr>
        </p:nvPicPr>
        <p:blipFill>
          <a:blip r:embed="rId2" cstate="email">
            <a:extLst>
              <a:ext uri="{28A0092B-C50C-407E-A947-70E740481C1C}">
                <a14:useLocalDpi xmlns:a14="http://schemas.microsoft.com/office/drawing/2010/main"/>
              </a:ext>
            </a:extLst>
          </a:blip>
          <a:srcRect/>
          <a:stretch>
            <a:fillRect/>
          </a:stretch>
        </p:blipFill>
        <p:spPr/>
      </p:pic>
      <p:sp>
        <p:nvSpPr>
          <p:cNvPr id="7" name="Text Placeholder 2">
            <a:extLst>
              <a:ext uri="{FF2B5EF4-FFF2-40B4-BE49-F238E27FC236}">
                <a16:creationId xmlns:a16="http://schemas.microsoft.com/office/drawing/2014/main" id="{CC846DDF-A374-46B1-A3FA-565064E8A135}"/>
              </a:ext>
            </a:extLst>
          </p:cNvPr>
          <p:cNvSpPr>
            <a:spLocks noGrp="1"/>
          </p:cNvSpPr>
          <p:nvPr>
            <p:ph type="body" idx="14"/>
          </p:nvPr>
        </p:nvSpPr>
        <p:spPr>
          <a:xfrm>
            <a:off x="2684814" y="377998"/>
            <a:ext cx="3649617" cy="381000"/>
          </a:xfrm>
        </p:spPr>
        <p:txBody>
          <a:bodyPr>
            <a:normAutofit/>
          </a:bodyPr>
          <a:lstStyle/>
          <a:p>
            <a:r>
              <a:rPr lang="en-US" dirty="0"/>
              <a:t>CTE FACILITY</a:t>
            </a:r>
          </a:p>
        </p:txBody>
      </p:sp>
      <p:sp>
        <p:nvSpPr>
          <p:cNvPr id="6" name="Text Placeholder 2">
            <a:extLst>
              <a:ext uri="{FF2B5EF4-FFF2-40B4-BE49-F238E27FC236}">
                <a16:creationId xmlns:a16="http://schemas.microsoft.com/office/drawing/2014/main" id="{4C1454EB-E87E-4963-992B-53A53E191D51}"/>
              </a:ext>
            </a:extLst>
          </p:cNvPr>
          <p:cNvSpPr txBox="1">
            <a:spLocks/>
          </p:cNvSpPr>
          <p:nvPr/>
        </p:nvSpPr>
        <p:spPr>
          <a:xfrm>
            <a:off x="238221" y="6078937"/>
            <a:ext cx="3860250" cy="377471"/>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bg1">
                    <a:lumMod val="50000"/>
                  </a:schemeClr>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400" b="1" dirty="0">
                <a:solidFill>
                  <a:schemeClr val="tx1">
                    <a:lumMod val="65000"/>
                    <a:lumOff val="35000"/>
                  </a:schemeClr>
                </a:solidFill>
              </a:rPr>
              <a:t>IRION COUNTY I.S.D.</a:t>
            </a:r>
          </a:p>
        </p:txBody>
      </p:sp>
      <p:sp>
        <p:nvSpPr>
          <p:cNvPr id="9" name="Text Placeholder 5">
            <a:extLst>
              <a:ext uri="{FF2B5EF4-FFF2-40B4-BE49-F238E27FC236}">
                <a16:creationId xmlns:a16="http://schemas.microsoft.com/office/drawing/2014/main" id="{BB901F2F-8044-4966-8A7C-DE84C705F88E}"/>
              </a:ext>
            </a:extLst>
          </p:cNvPr>
          <p:cNvSpPr>
            <a:spLocks noGrp="1"/>
          </p:cNvSpPr>
          <p:nvPr>
            <p:ph type="body" idx="13"/>
          </p:nvPr>
        </p:nvSpPr>
        <p:spPr>
          <a:xfrm>
            <a:off x="1" y="377998"/>
            <a:ext cx="2684814" cy="381000"/>
          </a:xfrm>
        </p:spPr>
        <p:txBody>
          <a:bodyPr anchor="ctr"/>
          <a:lstStyle/>
          <a:p>
            <a:r>
              <a:rPr lang="en-US" dirty="0"/>
              <a:t>       THE OPPORTUNITY</a:t>
            </a:r>
          </a:p>
        </p:txBody>
      </p:sp>
    </p:spTree>
    <p:extLst>
      <p:ext uri="{BB962C8B-B14F-4D97-AF65-F5344CB8AC3E}">
        <p14:creationId xmlns:p14="http://schemas.microsoft.com/office/powerpoint/2010/main" val="3820146822"/>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indoor, building, floor, ceiling&#10;&#10;Description automatically generated">
            <a:extLst>
              <a:ext uri="{FF2B5EF4-FFF2-40B4-BE49-F238E27FC236}">
                <a16:creationId xmlns:a16="http://schemas.microsoft.com/office/drawing/2014/main" id="{041FBB8B-8C81-4FD9-8601-CDF850E15501}"/>
              </a:ext>
            </a:extLst>
          </p:cNvPr>
          <p:cNvPicPr>
            <a:picLocks noGrp="1" noChangeAspect="1"/>
          </p:cNvPicPr>
          <p:nvPr>
            <p:ph type="pic" idx="11"/>
          </p:nvPr>
        </p:nvPicPr>
        <p:blipFill>
          <a:blip r:embed="rId2" cstate="email">
            <a:extLst>
              <a:ext uri="{28A0092B-C50C-407E-A947-70E740481C1C}">
                <a14:useLocalDpi xmlns:a14="http://schemas.microsoft.com/office/drawing/2010/main"/>
              </a:ext>
            </a:extLst>
          </a:blip>
          <a:srcRect/>
          <a:stretch>
            <a:fillRect/>
          </a:stretch>
        </p:blipFill>
        <p:spPr/>
      </p:pic>
      <p:sp>
        <p:nvSpPr>
          <p:cNvPr id="7" name="Text Placeholder 2">
            <a:extLst>
              <a:ext uri="{FF2B5EF4-FFF2-40B4-BE49-F238E27FC236}">
                <a16:creationId xmlns:a16="http://schemas.microsoft.com/office/drawing/2014/main" id="{CC846DDF-A374-46B1-A3FA-565064E8A135}"/>
              </a:ext>
            </a:extLst>
          </p:cNvPr>
          <p:cNvSpPr>
            <a:spLocks noGrp="1"/>
          </p:cNvSpPr>
          <p:nvPr>
            <p:ph type="body" idx="14"/>
          </p:nvPr>
        </p:nvSpPr>
        <p:spPr>
          <a:xfrm>
            <a:off x="2684814" y="377998"/>
            <a:ext cx="3649617" cy="381000"/>
          </a:xfrm>
        </p:spPr>
        <p:txBody>
          <a:bodyPr>
            <a:normAutofit/>
          </a:bodyPr>
          <a:lstStyle/>
          <a:p>
            <a:r>
              <a:rPr lang="en-US" dirty="0"/>
              <a:t>CTE FACILITY</a:t>
            </a:r>
          </a:p>
        </p:txBody>
      </p:sp>
      <p:sp>
        <p:nvSpPr>
          <p:cNvPr id="5" name="Text Placeholder 2">
            <a:extLst>
              <a:ext uri="{FF2B5EF4-FFF2-40B4-BE49-F238E27FC236}">
                <a16:creationId xmlns:a16="http://schemas.microsoft.com/office/drawing/2014/main" id="{32062255-A4E5-42E4-95A7-84CE08C7E9F2}"/>
              </a:ext>
            </a:extLst>
          </p:cNvPr>
          <p:cNvSpPr txBox="1">
            <a:spLocks/>
          </p:cNvSpPr>
          <p:nvPr/>
        </p:nvSpPr>
        <p:spPr>
          <a:xfrm>
            <a:off x="238221" y="6078937"/>
            <a:ext cx="3860250" cy="377471"/>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bg1">
                    <a:lumMod val="50000"/>
                  </a:schemeClr>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400" b="1" dirty="0">
                <a:solidFill>
                  <a:schemeClr val="tx1">
                    <a:lumMod val="65000"/>
                    <a:lumOff val="35000"/>
                  </a:schemeClr>
                </a:solidFill>
              </a:rPr>
              <a:t>IRION COUNTY I.S.D.</a:t>
            </a:r>
          </a:p>
        </p:txBody>
      </p:sp>
      <p:sp>
        <p:nvSpPr>
          <p:cNvPr id="6" name="Text Placeholder 5">
            <a:extLst>
              <a:ext uri="{FF2B5EF4-FFF2-40B4-BE49-F238E27FC236}">
                <a16:creationId xmlns:a16="http://schemas.microsoft.com/office/drawing/2014/main" id="{19452FD3-2070-42AD-8AB7-C80F6C5CE7AE}"/>
              </a:ext>
            </a:extLst>
          </p:cNvPr>
          <p:cNvSpPr>
            <a:spLocks noGrp="1"/>
          </p:cNvSpPr>
          <p:nvPr>
            <p:ph type="body" idx="13"/>
          </p:nvPr>
        </p:nvSpPr>
        <p:spPr>
          <a:xfrm>
            <a:off x="1" y="377998"/>
            <a:ext cx="2684814" cy="381000"/>
          </a:xfrm>
        </p:spPr>
        <p:txBody>
          <a:bodyPr anchor="ctr"/>
          <a:lstStyle/>
          <a:p>
            <a:r>
              <a:rPr lang="en-US" dirty="0"/>
              <a:t>       THE OPPORTUNITY</a:t>
            </a:r>
          </a:p>
        </p:txBody>
      </p:sp>
    </p:spTree>
    <p:extLst>
      <p:ext uri="{BB962C8B-B14F-4D97-AF65-F5344CB8AC3E}">
        <p14:creationId xmlns:p14="http://schemas.microsoft.com/office/powerpoint/2010/main" val="3757780925"/>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large empty room&#10;&#10;Description automatically generated">
            <a:extLst>
              <a:ext uri="{FF2B5EF4-FFF2-40B4-BE49-F238E27FC236}">
                <a16:creationId xmlns:a16="http://schemas.microsoft.com/office/drawing/2014/main" id="{92B5BB84-A847-4B6D-960D-E1DC73C7291F}"/>
              </a:ext>
            </a:extLst>
          </p:cNvPr>
          <p:cNvPicPr>
            <a:picLocks noGrp="1" noChangeAspect="1"/>
          </p:cNvPicPr>
          <p:nvPr>
            <p:ph type="pic" idx="11"/>
          </p:nvPr>
        </p:nvPicPr>
        <p:blipFill>
          <a:blip r:embed="rId2" cstate="email">
            <a:extLst>
              <a:ext uri="{28A0092B-C50C-407E-A947-70E740481C1C}">
                <a14:useLocalDpi xmlns:a14="http://schemas.microsoft.com/office/drawing/2010/main"/>
              </a:ext>
            </a:extLst>
          </a:blip>
          <a:srcRect/>
          <a:stretch>
            <a:fillRect/>
          </a:stretch>
        </p:blipFill>
        <p:spPr/>
      </p:pic>
      <p:sp>
        <p:nvSpPr>
          <p:cNvPr id="7" name="Text Placeholder 2">
            <a:extLst>
              <a:ext uri="{FF2B5EF4-FFF2-40B4-BE49-F238E27FC236}">
                <a16:creationId xmlns:a16="http://schemas.microsoft.com/office/drawing/2014/main" id="{CC846DDF-A374-46B1-A3FA-565064E8A135}"/>
              </a:ext>
            </a:extLst>
          </p:cNvPr>
          <p:cNvSpPr>
            <a:spLocks noGrp="1"/>
          </p:cNvSpPr>
          <p:nvPr>
            <p:ph type="body" idx="14"/>
          </p:nvPr>
        </p:nvSpPr>
        <p:spPr>
          <a:xfrm>
            <a:off x="2684814" y="377998"/>
            <a:ext cx="3649617" cy="381000"/>
          </a:xfrm>
        </p:spPr>
        <p:txBody>
          <a:bodyPr>
            <a:normAutofit/>
          </a:bodyPr>
          <a:lstStyle/>
          <a:p>
            <a:r>
              <a:rPr lang="en-US" dirty="0"/>
              <a:t>CTE FACILITY</a:t>
            </a:r>
          </a:p>
        </p:txBody>
      </p:sp>
      <p:sp>
        <p:nvSpPr>
          <p:cNvPr id="5" name="Text Placeholder 2">
            <a:extLst>
              <a:ext uri="{FF2B5EF4-FFF2-40B4-BE49-F238E27FC236}">
                <a16:creationId xmlns:a16="http://schemas.microsoft.com/office/drawing/2014/main" id="{B4D0E1A8-96CE-4FF4-9D67-B15B9C19EBCA}"/>
              </a:ext>
            </a:extLst>
          </p:cNvPr>
          <p:cNvSpPr txBox="1">
            <a:spLocks/>
          </p:cNvSpPr>
          <p:nvPr/>
        </p:nvSpPr>
        <p:spPr>
          <a:xfrm>
            <a:off x="238221" y="6078937"/>
            <a:ext cx="3860250" cy="377471"/>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bg1">
                    <a:lumMod val="50000"/>
                  </a:schemeClr>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400" b="1" dirty="0">
                <a:solidFill>
                  <a:schemeClr val="tx1">
                    <a:lumMod val="65000"/>
                    <a:lumOff val="35000"/>
                  </a:schemeClr>
                </a:solidFill>
              </a:rPr>
              <a:t>IRION COUNTY I.S.D.</a:t>
            </a:r>
          </a:p>
        </p:txBody>
      </p:sp>
      <p:sp>
        <p:nvSpPr>
          <p:cNvPr id="6" name="Text Placeholder 5">
            <a:extLst>
              <a:ext uri="{FF2B5EF4-FFF2-40B4-BE49-F238E27FC236}">
                <a16:creationId xmlns:a16="http://schemas.microsoft.com/office/drawing/2014/main" id="{BFF0BE84-F317-4D09-9ECA-C8A6860A34E5}"/>
              </a:ext>
            </a:extLst>
          </p:cNvPr>
          <p:cNvSpPr>
            <a:spLocks noGrp="1"/>
          </p:cNvSpPr>
          <p:nvPr>
            <p:ph type="body" idx="13"/>
          </p:nvPr>
        </p:nvSpPr>
        <p:spPr>
          <a:xfrm>
            <a:off x="1" y="377998"/>
            <a:ext cx="2684814" cy="381000"/>
          </a:xfrm>
        </p:spPr>
        <p:txBody>
          <a:bodyPr anchor="ctr"/>
          <a:lstStyle/>
          <a:p>
            <a:r>
              <a:rPr lang="en-US" dirty="0"/>
              <a:t>       THE OPPORTUNITY</a:t>
            </a:r>
          </a:p>
        </p:txBody>
      </p:sp>
    </p:spTree>
    <p:extLst>
      <p:ext uri="{BB962C8B-B14F-4D97-AF65-F5344CB8AC3E}">
        <p14:creationId xmlns:p14="http://schemas.microsoft.com/office/powerpoint/2010/main" val="1233125042"/>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large room&#10;&#10;Description automatically generated">
            <a:extLst>
              <a:ext uri="{FF2B5EF4-FFF2-40B4-BE49-F238E27FC236}">
                <a16:creationId xmlns:a16="http://schemas.microsoft.com/office/drawing/2014/main" id="{88D9D80C-6C9E-42C2-A5DE-A64A1A2556BE}"/>
              </a:ext>
            </a:extLst>
          </p:cNvPr>
          <p:cNvPicPr>
            <a:picLocks noGrp="1" noChangeAspect="1"/>
          </p:cNvPicPr>
          <p:nvPr>
            <p:ph type="pic" idx="11"/>
          </p:nvPr>
        </p:nvPicPr>
        <p:blipFill>
          <a:blip r:embed="rId2" cstate="email">
            <a:extLst>
              <a:ext uri="{28A0092B-C50C-407E-A947-70E740481C1C}">
                <a14:useLocalDpi xmlns:a14="http://schemas.microsoft.com/office/drawing/2010/main"/>
              </a:ext>
            </a:extLst>
          </a:blip>
          <a:srcRect/>
          <a:stretch>
            <a:fillRect/>
          </a:stretch>
        </p:blipFill>
        <p:spPr/>
      </p:pic>
      <p:sp>
        <p:nvSpPr>
          <p:cNvPr id="7" name="Text Placeholder 2">
            <a:extLst>
              <a:ext uri="{FF2B5EF4-FFF2-40B4-BE49-F238E27FC236}">
                <a16:creationId xmlns:a16="http://schemas.microsoft.com/office/drawing/2014/main" id="{CC846DDF-A374-46B1-A3FA-565064E8A135}"/>
              </a:ext>
            </a:extLst>
          </p:cNvPr>
          <p:cNvSpPr>
            <a:spLocks noGrp="1"/>
          </p:cNvSpPr>
          <p:nvPr>
            <p:ph type="body" idx="14"/>
          </p:nvPr>
        </p:nvSpPr>
        <p:spPr>
          <a:xfrm>
            <a:off x="2684814" y="377998"/>
            <a:ext cx="3649617" cy="381000"/>
          </a:xfrm>
        </p:spPr>
        <p:txBody>
          <a:bodyPr>
            <a:normAutofit/>
          </a:bodyPr>
          <a:lstStyle/>
          <a:p>
            <a:r>
              <a:rPr lang="en-US" dirty="0"/>
              <a:t>CTE FACILITY</a:t>
            </a:r>
          </a:p>
        </p:txBody>
      </p:sp>
      <p:sp>
        <p:nvSpPr>
          <p:cNvPr id="5" name="Text Placeholder 2">
            <a:extLst>
              <a:ext uri="{FF2B5EF4-FFF2-40B4-BE49-F238E27FC236}">
                <a16:creationId xmlns:a16="http://schemas.microsoft.com/office/drawing/2014/main" id="{B4D0E1A8-96CE-4FF4-9D67-B15B9C19EBCA}"/>
              </a:ext>
            </a:extLst>
          </p:cNvPr>
          <p:cNvSpPr txBox="1">
            <a:spLocks/>
          </p:cNvSpPr>
          <p:nvPr/>
        </p:nvSpPr>
        <p:spPr>
          <a:xfrm>
            <a:off x="238221" y="6078937"/>
            <a:ext cx="3860250" cy="377471"/>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bg1">
                    <a:lumMod val="50000"/>
                  </a:schemeClr>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400" b="1" dirty="0">
                <a:solidFill>
                  <a:schemeClr val="tx1">
                    <a:lumMod val="65000"/>
                    <a:lumOff val="35000"/>
                  </a:schemeClr>
                </a:solidFill>
              </a:rPr>
              <a:t>IRION COUNTY I.S.D.</a:t>
            </a:r>
          </a:p>
        </p:txBody>
      </p:sp>
      <p:sp>
        <p:nvSpPr>
          <p:cNvPr id="6" name="Text Placeholder 5">
            <a:extLst>
              <a:ext uri="{FF2B5EF4-FFF2-40B4-BE49-F238E27FC236}">
                <a16:creationId xmlns:a16="http://schemas.microsoft.com/office/drawing/2014/main" id="{227D1FDC-1424-43B8-9DC4-622549D23A9B}"/>
              </a:ext>
            </a:extLst>
          </p:cNvPr>
          <p:cNvSpPr>
            <a:spLocks noGrp="1"/>
          </p:cNvSpPr>
          <p:nvPr>
            <p:ph type="body" idx="13"/>
          </p:nvPr>
        </p:nvSpPr>
        <p:spPr>
          <a:xfrm>
            <a:off x="1" y="377998"/>
            <a:ext cx="2684814" cy="381000"/>
          </a:xfrm>
        </p:spPr>
        <p:txBody>
          <a:bodyPr anchor="ctr"/>
          <a:lstStyle/>
          <a:p>
            <a:r>
              <a:rPr lang="en-US" dirty="0"/>
              <a:t>       THE OPPORTUNITY</a:t>
            </a:r>
          </a:p>
        </p:txBody>
      </p:sp>
    </p:spTree>
    <p:extLst>
      <p:ext uri="{BB962C8B-B14F-4D97-AF65-F5344CB8AC3E}">
        <p14:creationId xmlns:p14="http://schemas.microsoft.com/office/powerpoint/2010/main" val="2176040436"/>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CC846DDF-A374-46B1-A3FA-565064E8A135}"/>
              </a:ext>
            </a:extLst>
          </p:cNvPr>
          <p:cNvSpPr>
            <a:spLocks noGrp="1"/>
          </p:cNvSpPr>
          <p:nvPr>
            <p:ph type="body" idx="14"/>
          </p:nvPr>
        </p:nvSpPr>
        <p:spPr>
          <a:xfrm>
            <a:off x="2684814" y="377998"/>
            <a:ext cx="3649617" cy="381000"/>
          </a:xfrm>
        </p:spPr>
        <p:txBody>
          <a:bodyPr>
            <a:normAutofit/>
          </a:bodyPr>
          <a:lstStyle/>
          <a:p>
            <a:r>
              <a:rPr lang="en-US" dirty="0"/>
              <a:t>CTE FACILITY</a:t>
            </a:r>
          </a:p>
        </p:txBody>
      </p:sp>
      <p:sp>
        <p:nvSpPr>
          <p:cNvPr id="5" name="Text Placeholder 2">
            <a:extLst>
              <a:ext uri="{FF2B5EF4-FFF2-40B4-BE49-F238E27FC236}">
                <a16:creationId xmlns:a16="http://schemas.microsoft.com/office/drawing/2014/main" id="{B4D0E1A8-96CE-4FF4-9D67-B15B9C19EBCA}"/>
              </a:ext>
            </a:extLst>
          </p:cNvPr>
          <p:cNvSpPr txBox="1">
            <a:spLocks/>
          </p:cNvSpPr>
          <p:nvPr/>
        </p:nvSpPr>
        <p:spPr>
          <a:xfrm>
            <a:off x="238221" y="6078937"/>
            <a:ext cx="3860250" cy="377471"/>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bg1">
                    <a:lumMod val="50000"/>
                  </a:schemeClr>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400" b="1" dirty="0">
                <a:solidFill>
                  <a:schemeClr val="tx1">
                    <a:lumMod val="65000"/>
                    <a:lumOff val="35000"/>
                  </a:schemeClr>
                </a:solidFill>
              </a:rPr>
              <a:t>IRION COUNTY I.S.D.</a:t>
            </a:r>
          </a:p>
        </p:txBody>
      </p:sp>
      <p:pic>
        <p:nvPicPr>
          <p:cNvPr id="17" name="Picture Placeholder 16" descr="A picture containing building, skating, ground&#10;&#10;Description automatically generated">
            <a:extLst>
              <a:ext uri="{FF2B5EF4-FFF2-40B4-BE49-F238E27FC236}">
                <a16:creationId xmlns:a16="http://schemas.microsoft.com/office/drawing/2014/main" id="{8E7BF743-02C6-4DEB-A583-8896C3A418DF}"/>
              </a:ext>
            </a:extLst>
          </p:cNvPr>
          <p:cNvPicPr>
            <a:picLocks noGrp="1" noChangeAspect="1"/>
          </p:cNvPicPr>
          <p:nvPr>
            <p:ph type="pic" idx="11"/>
          </p:nvPr>
        </p:nvPicPr>
        <p:blipFill>
          <a:blip r:embed="rId2" cstate="email">
            <a:extLst>
              <a:ext uri="{28A0092B-C50C-407E-A947-70E740481C1C}">
                <a14:useLocalDpi xmlns:a14="http://schemas.microsoft.com/office/drawing/2010/main"/>
              </a:ext>
            </a:extLst>
          </a:blip>
          <a:srcRect/>
          <a:stretch>
            <a:fillRect/>
          </a:stretch>
        </p:blipFill>
        <p:spPr/>
      </p:pic>
      <p:sp>
        <p:nvSpPr>
          <p:cNvPr id="6" name="Text Placeholder 5">
            <a:extLst>
              <a:ext uri="{FF2B5EF4-FFF2-40B4-BE49-F238E27FC236}">
                <a16:creationId xmlns:a16="http://schemas.microsoft.com/office/drawing/2014/main" id="{6323DC45-ED04-4A4D-8E79-1767BD0F8635}"/>
              </a:ext>
            </a:extLst>
          </p:cNvPr>
          <p:cNvSpPr>
            <a:spLocks noGrp="1"/>
          </p:cNvSpPr>
          <p:nvPr>
            <p:ph type="body" idx="13"/>
          </p:nvPr>
        </p:nvSpPr>
        <p:spPr>
          <a:xfrm>
            <a:off x="1" y="377998"/>
            <a:ext cx="2684814" cy="381000"/>
          </a:xfrm>
        </p:spPr>
        <p:txBody>
          <a:bodyPr anchor="ctr"/>
          <a:lstStyle/>
          <a:p>
            <a:r>
              <a:rPr lang="en-US" dirty="0"/>
              <a:t>       THE OPPORTUNITY</a:t>
            </a:r>
          </a:p>
        </p:txBody>
      </p:sp>
    </p:spTree>
    <p:extLst>
      <p:ext uri="{BB962C8B-B14F-4D97-AF65-F5344CB8AC3E}">
        <p14:creationId xmlns:p14="http://schemas.microsoft.com/office/powerpoint/2010/main" val="2267487712"/>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sky, ground, outdoor, track&#10;&#10;Description automatically generated">
            <a:extLst>
              <a:ext uri="{FF2B5EF4-FFF2-40B4-BE49-F238E27FC236}">
                <a16:creationId xmlns:a16="http://schemas.microsoft.com/office/drawing/2014/main" id="{8D02CC55-A3A5-4E42-8063-8B1E37BA931F}"/>
              </a:ext>
            </a:extLst>
          </p:cNvPr>
          <p:cNvPicPr>
            <a:picLocks noGrp="1" noChangeAspect="1"/>
          </p:cNvPicPr>
          <p:nvPr>
            <p:ph type="pic" idx="11"/>
          </p:nvPr>
        </p:nvPicPr>
        <p:blipFill>
          <a:blip r:embed="rId2" cstate="email">
            <a:extLst>
              <a:ext uri="{28A0092B-C50C-407E-A947-70E740481C1C}">
                <a14:useLocalDpi xmlns:a14="http://schemas.microsoft.com/office/drawing/2010/main"/>
              </a:ext>
            </a:extLst>
          </a:blip>
          <a:srcRect/>
          <a:stretch>
            <a:fillRect/>
          </a:stretch>
        </p:blipFill>
        <p:spPr/>
      </p:pic>
      <p:sp>
        <p:nvSpPr>
          <p:cNvPr id="7" name="Text Placeholder 2">
            <a:extLst>
              <a:ext uri="{FF2B5EF4-FFF2-40B4-BE49-F238E27FC236}">
                <a16:creationId xmlns:a16="http://schemas.microsoft.com/office/drawing/2014/main" id="{CC846DDF-A374-46B1-A3FA-565064E8A135}"/>
              </a:ext>
            </a:extLst>
          </p:cNvPr>
          <p:cNvSpPr>
            <a:spLocks noGrp="1"/>
          </p:cNvSpPr>
          <p:nvPr>
            <p:ph type="body" idx="14"/>
          </p:nvPr>
        </p:nvSpPr>
        <p:spPr>
          <a:xfrm>
            <a:off x="2684815" y="377998"/>
            <a:ext cx="2514600" cy="381000"/>
          </a:xfrm>
        </p:spPr>
        <p:txBody>
          <a:bodyPr/>
          <a:lstStyle/>
          <a:p>
            <a:r>
              <a:rPr lang="en-US" dirty="0"/>
              <a:t>TENNIS COURTS</a:t>
            </a:r>
          </a:p>
        </p:txBody>
      </p:sp>
      <p:sp>
        <p:nvSpPr>
          <p:cNvPr id="5" name="Text Placeholder 2">
            <a:extLst>
              <a:ext uri="{FF2B5EF4-FFF2-40B4-BE49-F238E27FC236}">
                <a16:creationId xmlns:a16="http://schemas.microsoft.com/office/drawing/2014/main" id="{1EA82967-3C7E-4C46-9BAE-8C20BF6F3DE0}"/>
              </a:ext>
            </a:extLst>
          </p:cNvPr>
          <p:cNvSpPr txBox="1">
            <a:spLocks/>
          </p:cNvSpPr>
          <p:nvPr/>
        </p:nvSpPr>
        <p:spPr>
          <a:xfrm>
            <a:off x="238221" y="6078937"/>
            <a:ext cx="3860250" cy="377471"/>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bg1">
                    <a:lumMod val="50000"/>
                  </a:schemeClr>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400" b="1" dirty="0">
                <a:solidFill>
                  <a:schemeClr val="tx1">
                    <a:lumMod val="65000"/>
                    <a:lumOff val="35000"/>
                  </a:schemeClr>
                </a:solidFill>
              </a:rPr>
              <a:t>IRION COUNTY I.S.D.</a:t>
            </a:r>
          </a:p>
        </p:txBody>
      </p:sp>
      <p:sp>
        <p:nvSpPr>
          <p:cNvPr id="6" name="Text Placeholder 5">
            <a:extLst>
              <a:ext uri="{FF2B5EF4-FFF2-40B4-BE49-F238E27FC236}">
                <a16:creationId xmlns:a16="http://schemas.microsoft.com/office/drawing/2014/main" id="{78020B7B-18BB-49F2-A3AB-C62FDAD4E951}"/>
              </a:ext>
            </a:extLst>
          </p:cNvPr>
          <p:cNvSpPr>
            <a:spLocks noGrp="1"/>
          </p:cNvSpPr>
          <p:nvPr>
            <p:ph type="body" idx="13"/>
          </p:nvPr>
        </p:nvSpPr>
        <p:spPr>
          <a:xfrm>
            <a:off x="1" y="377998"/>
            <a:ext cx="2684814" cy="381000"/>
          </a:xfrm>
        </p:spPr>
        <p:txBody>
          <a:bodyPr anchor="ctr"/>
          <a:lstStyle/>
          <a:p>
            <a:r>
              <a:rPr lang="en-US" dirty="0"/>
              <a:t>       THE OPPORTUNITY</a:t>
            </a:r>
          </a:p>
        </p:txBody>
      </p:sp>
    </p:spTree>
    <p:extLst>
      <p:ext uri="{BB962C8B-B14F-4D97-AF65-F5344CB8AC3E}">
        <p14:creationId xmlns:p14="http://schemas.microsoft.com/office/powerpoint/2010/main" val="398600681"/>
      </p:ext>
    </p:extLst>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CC846DDF-A374-46B1-A3FA-565064E8A135}"/>
              </a:ext>
            </a:extLst>
          </p:cNvPr>
          <p:cNvSpPr>
            <a:spLocks noGrp="1"/>
          </p:cNvSpPr>
          <p:nvPr>
            <p:ph type="body" idx="14"/>
          </p:nvPr>
        </p:nvSpPr>
        <p:spPr>
          <a:xfrm>
            <a:off x="2684815" y="377998"/>
            <a:ext cx="2514600" cy="381000"/>
          </a:xfrm>
        </p:spPr>
        <p:txBody>
          <a:bodyPr/>
          <a:lstStyle/>
          <a:p>
            <a:r>
              <a:rPr lang="en-US" dirty="0"/>
              <a:t>TENNIS COURTS</a:t>
            </a:r>
          </a:p>
        </p:txBody>
      </p:sp>
      <p:sp>
        <p:nvSpPr>
          <p:cNvPr id="5" name="Text Placeholder 2">
            <a:extLst>
              <a:ext uri="{FF2B5EF4-FFF2-40B4-BE49-F238E27FC236}">
                <a16:creationId xmlns:a16="http://schemas.microsoft.com/office/drawing/2014/main" id="{1EA82967-3C7E-4C46-9BAE-8C20BF6F3DE0}"/>
              </a:ext>
            </a:extLst>
          </p:cNvPr>
          <p:cNvSpPr txBox="1">
            <a:spLocks/>
          </p:cNvSpPr>
          <p:nvPr/>
        </p:nvSpPr>
        <p:spPr>
          <a:xfrm>
            <a:off x="238221" y="6078937"/>
            <a:ext cx="3860250" cy="377471"/>
          </a:xfrm>
          <a:prstGeom prst="rect">
            <a:avLst/>
          </a:prstGeom>
          <a:noFill/>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800" b="0" kern="1200">
                <a:solidFill>
                  <a:schemeClr val="bg1">
                    <a:lumMod val="50000"/>
                  </a:schemeClr>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1400" b="1" dirty="0">
                <a:solidFill>
                  <a:schemeClr val="tx1">
                    <a:lumMod val="65000"/>
                    <a:lumOff val="35000"/>
                  </a:schemeClr>
                </a:solidFill>
              </a:rPr>
              <a:t>IRION COUNTY I.S.D.</a:t>
            </a:r>
          </a:p>
        </p:txBody>
      </p:sp>
      <p:pic>
        <p:nvPicPr>
          <p:cNvPr id="11" name="Picture Placeholder 10" descr="A view of a tennis court&#10;&#10;Description automatically generated">
            <a:extLst>
              <a:ext uri="{FF2B5EF4-FFF2-40B4-BE49-F238E27FC236}">
                <a16:creationId xmlns:a16="http://schemas.microsoft.com/office/drawing/2014/main" id="{753EAE2D-9184-44C6-8BF1-5F943B973B06}"/>
              </a:ext>
            </a:extLst>
          </p:cNvPr>
          <p:cNvPicPr>
            <a:picLocks noGrp="1" noChangeAspect="1"/>
          </p:cNvPicPr>
          <p:nvPr>
            <p:ph type="pic" idx="11"/>
          </p:nvPr>
        </p:nvPicPr>
        <p:blipFill rotWithShape="1">
          <a:blip r:embed="rId2" cstate="email">
            <a:extLst>
              <a:ext uri="{28A0092B-C50C-407E-A947-70E740481C1C}">
                <a14:useLocalDpi xmlns:a14="http://schemas.microsoft.com/office/drawing/2010/main"/>
              </a:ext>
            </a:extLst>
          </a:blip>
          <a:srcRect/>
          <a:stretch/>
        </p:blipFill>
        <p:spPr>
          <a:xfrm>
            <a:off x="342900" y="993198"/>
            <a:ext cx="8458200" cy="5099627"/>
          </a:xfrm>
        </p:spPr>
      </p:pic>
      <p:sp>
        <p:nvSpPr>
          <p:cNvPr id="6" name="Text Placeholder 5">
            <a:extLst>
              <a:ext uri="{FF2B5EF4-FFF2-40B4-BE49-F238E27FC236}">
                <a16:creationId xmlns:a16="http://schemas.microsoft.com/office/drawing/2014/main" id="{E9311D13-6157-4ECA-8678-9D75D9FF6F86}"/>
              </a:ext>
            </a:extLst>
          </p:cNvPr>
          <p:cNvSpPr>
            <a:spLocks noGrp="1"/>
          </p:cNvSpPr>
          <p:nvPr>
            <p:ph type="body" idx="13"/>
          </p:nvPr>
        </p:nvSpPr>
        <p:spPr>
          <a:xfrm>
            <a:off x="1" y="377998"/>
            <a:ext cx="2684814" cy="381000"/>
          </a:xfrm>
        </p:spPr>
        <p:txBody>
          <a:bodyPr anchor="ctr"/>
          <a:lstStyle/>
          <a:p>
            <a:r>
              <a:rPr lang="en-US" dirty="0"/>
              <a:t>       THE OPPORTUNITY</a:t>
            </a:r>
          </a:p>
        </p:txBody>
      </p:sp>
    </p:spTree>
    <p:extLst>
      <p:ext uri="{BB962C8B-B14F-4D97-AF65-F5344CB8AC3E}">
        <p14:creationId xmlns:p14="http://schemas.microsoft.com/office/powerpoint/2010/main" val="877262623"/>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8C93765-D6FE-4F85-A5C2-060E12FCAE3D}"/>
              </a:ext>
            </a:extLst>
          </p:cNvPr>
          <p:cNvSpPr>
            <a:spLocks noGrp="1"/>
          </p:cNvSpPr>
          <p:nvPr>
            <p:ph type="pic" idx="1"/>
          </p:nvPr>
        </p:nvSpPr>
        <p:spPr/>
      </p:sp>
      <p:sp>
        <p:nvSpPr>
          <p:cNvPr id="9" name="Rectangle 8">
            <a:extLst>
              <a:ext uri="{FF2B5EF4-FFF2-40B4-BE49-F238E27FC236}">
                <a16:creationId xmlns:a16="http://schemas.microsoft.com/office/drawing/2014/main" id="{5A2E98DE-5A61-4949-95DE-387BC9020816}"/>
              </a:ext>
            </a:extLst>
          </p:cNvPr>
          <p:cNvSpPr/>
          <p:nvPr/>
        </p:nvSpPr>
        <p:spPr>
          <a:xfrm>
            <a:off x="0" y="2555875"/>
            <a:ext cx="9144000" cy="1468438"/>
          </a:xfrm>
          <a:prstGeom prst="rect">
            <a:avLst/>
          </a:prstGeom>
          <a:solidFill>
            <a:schemeClr val="bg1">
              <a:alpha val="7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Title 2">
            <a:extLst>
              <a:ext uri="{FF2B5EF4-FFF2-40B4-BE49-F238E27FC236}">
                <a16:creationId xmlns:a16="http://schemas.microsoft.com/office/drawing/2014/main" id="{71F37FCF-66BE-43FB-AAC1-CBB8BBDC0E8A}"/>
              </a:ext>
            </a:extLst>
          </p:cNvPr>
          <p:cNvSpPr>
            <a:spLocks noGrp="1"/>
          </p:cNvSpPr>
          <p:nvPr>
            <p:ph type="ctrTitle"/>
          </p:nvPr>
        </p:nvSpPr>
        <p:spPr>
          <a:xfrm>
            <a:off x="469669" y="2555875"/>
            <a:ext cx="8204662" cy="1456719"/>
          </a:xfrm>
        </p:spPr>
        <p:txBody>
          <a:bodyPr/>
          <a:lstStyle/>
          <a:p>
            <a:r>
              <a:rPr lang="en-US" dirty="0">
                <a:solidFill>
                  <a:schemeClr val="tx1"/>
                </a:solidFill>
              </a:rPr>
              <a:t>THE IMPACT</a:t>
            </a:r>
          </a:p>
        </p:txBody>
      </p:sp>
    </p:spTree>
    <p:extLst>
      <p:ext uri="{BB962C8B-B14F-4D97-AF65-F5344CB8AC3E}">
        <p14:creationId xmlns:p14="http://schemas.microsoft.com/office/powerpoint/2010/main" val="36139232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B94DD-6C12-4EFA-9640-3F4684A50A31}"/>
              </a:ext>
            </a:extLst>
          </p:cNvPr>
          <p:cNvSpPr>
            <a:spLocks noGrp="1"/>
          </p:cNvSpPr>
          <p:nvPr>
            <p:ph type="title"/>
          </p:nvPr>
        </p:nvSpPr>
        <p:spPr>
          <a:xfrm>
            <a:off x="0" y="1069437"/>
            <a:ext cx="9144000" cy="547779"/>
          </a:xfrm>
        </p:spPr>
        <p:txBody>
          <a:bodyPr>
            <a:normAutofit/>
          </a:bodyPr>
          <a:lstStyle/>
          <a:p>
            <a:r>
              <a:rPr lang="en-US" sz="2800" spc="300" dirty="0"/>
              <a:t>WHAT WILL THIS BOND ISSUE INCLUDE?</a:t>
            </a:r>
          </a:p>
        </p:txBody>
      </p:sp>
      <p:sp>
        <p:nvSpPr>
          <p:cNvPr id="3" name="Content Placeholder 2">
            <a:extLst>
              <a:ext uri="{FF2B5EF4-FFF2-40B4-BE49-F238E27FC236}">
                <a16:creationId xmlns:a16="http://schemas.microsoft.com/office/drawing/2014/main" id="{2E6F7954-5294-4BB0-9170-2EB91ED4CC5C}"/>
              </a:ext>
            </a:extLst>
          </p:cNvPr>
          <p:cNvSpPr>
            <a:spLocks noGrp="1"/>
          </p:cNvSpPr>
          <p:nvPr>
            <p:ph idx="1"/>
          </p:nvPr>
        </p:nvSpPr>
        <p:spPr>
          <a:xfrm>
            <a:off x="920571" y="1756892"/>
            <a:ext cx="7581900" cy="3814763"/>
          </a:xfrm>
        </p:spPr>
        <p:txBody>
          <a:bodyPr>
            <a:normAutofit lnSpcReduction="10000"/>
          </a:bodyPr>
          <a:lstStyle/>
          <a:p>
            <a:pPr>
              <a:lnSpc>
                <a:spcPct val="100000"/>
              </a:lnSpc>
              <a:spcAft>
                <a:spcPts val="1800"/>
              </a:spcAft>
              <a:buClr>
                <a:srgbClr val="699F6B"/>
              </a:buClr>
              <a:buFont typeface="Wingdings" panose="05000000000000000000" pitchFamily="2" charset="2"/>
              <a:buChar char="ü"/>
            </a:pPr>
            <a:r>
              <a:rPr lang="en-US" sz="1800" dirty="0"/>
              <a:t>Provide facilities that are more adequately sized and up to date with all TEA  standards and technological expectations.</a:t>
            </a:r>
          </a:p>
          <a:p>
            <a:pPr>
              <a:lnSpc>
                <a:spcPct val="100000"/>
              </a:lnSpc>
              <a:spcAft>
                <a:spcPts val="1800"/>
              </a:spcAft>
              <a:buClr>
                <a:srgbClr val="699F6B"/>
              </a:buClr>
              <a:buFont typeface="Wingdings" panose="05000000000000000000" pitchFamily="2" charset="2"/>
              <a:buChar char="ü"/>
            </a:pPr>
            <a:r>
              <a:rPr lang="en-US" sz="1800" dirty="0"/>
              <a:t> Provide code compliant spaces that offer handicap access and increase life safety, health, and welfare of occupants. </a:t>
            </a:r>
          </a:p>
          <a:p>
            <a:pPr>
              <a:lnSpc>
                <a:spcPct val="100000"/>
              </a:lnSpc>
              <a:spcAft>
                <a:spcPts val="1800"/>
              </a:spcAft>
              <a:buClr>
                <a:srgbClr val="699F6B"/>
              </a:buClr>
              <a:buFont typeface="Wingdings" panose="05000000000000000000" pitchFamily="2" charset="2"/>
              <a:buChar char="ü"/>
            </a:pPr>
            <a:r>
              <a:rPr lang="en-US" sz="1800" dirty="0"/>
              <a:t> Create a more secure and safe learning environment for students.</a:t>
            </a:r>
          </a:p>
          <a:p>
            <a:pPr>
              <a:lnSpc>
                <a:spcPct val="100000"/>
              </a:lnSpc>
              <a:spcAft>
                <a:spcPts val="1800"/>
              </a:spcAft>
              <a:buClr>
                <a:srgbClr val="699F6B"/>
              </a:buClr>
              <a:buFont typeface="Wingdings" panose="05000000000000000000" pitchFamily="2" charset="2"/>
              <a:buChar char="ü"/>
            </a:pPr>
            <a:r>
              <a:rPr lang="en-US" sz="1800" dirty="0"/>
              <a:t>Provide better quality facilities to encourage extracurricular activities and career development</a:t>
            </a:r>
            <a:r>
              <a:rPr lang="en-US" sz="1800" dirty="0" smtClean="0"/>
              <a:t>.</a:t>
            </a:r>
          </a:p>
          <a:p>
            <a:pPr>
              <a:lnSpc>
                <a:spcPct val="100000"/>
              </a:lnSpc>
              <a:spcAft>
                <a:spcPts val="1800"/>
              </a:spcAft>
              <a:buClr>
                <a:srgbClr val="699F6B"/>
              </a:buClr>
              <a:buFont typeface="Wingdings" panose="05000000000000000000" pitchFamily="2" charset="2"/>
              <a:buChar char="ü"/>
            </a:pPr>
            <a:r>
              <a:rPr lang="en-US" sz="1800" dirty="0" smtClean="0"/>
              <a:t>Transportation Needs </a:t>
            </a:r>
            <a:endParaRPr lang="en-US" sz="1800" dirty="0"/>
          </a:p>
          <a:p>
            <a:pPr>
              <a:buClr>
                <a:srgbClr val="699F6B"/>
              </a:buClr>
              <a:buFont typeface="Wingdings" panose="05000000000000000000" pitchFamily="2" charset="2"/>
              <a:buChar char="ü"/>
            </a:pPr>
            <a:endParaRPr lang="en-US" sz="1800" dirty="0"/>
          </a:p>
        </p:txBody>
      </p:sp>
      <p:sp>
        <p:nvSpPr>
          <p:cNvPr id="5" name="Text Placeholder 5">
            <a:extLst>
              <a:ext uri="{FF2B5EF4-FFF2-40B4-BE49-F238E27FC236}">
                <a16:creationId xmlns:a16="http://schemas.microsoft.com/office/drawing/2014/main" id="{0B26265E-458B-432A-99C3-B2DD7609DBCD}"/>
              </a:ext>
            </a:extLst>
          </p:cNvPr>
          <p:cNvSpPr>
            <a:spLocks noGrp="1"/>
          </p:cNvSpPr>
          <p:nvPr>
            <p:ph type="body" idx="13"/>
          </p:nvPr>
        </p:nvSpPr>
        <p:spPr>
          <a:xfrm>
            <a:off x="0" y="377998"/>
            <a:ext cx="2734491" cy="381000"/>
          </a:xfrm>
        </p:spPr>
        <p:txBody>
          <a:bodyPr anchor="ctr"/>
          <a:lstStyle/>
          <a:p>
            <a:r>
              <a:rPr lang="en-US" dirty="0"/>
              <a:t>       THE BACKGROUND</a:t>
            </a:r>
          </a:p>
        </p:txBody>
      </p:sp>
    </p:spTree>
    <p:extLst>
      <p:ext uri="{BB962C8B-B14F-4D97-AF65-F5344CB8AC3E}">
        <p14:creationId xmlns:p14="http://schemas.microsoft.com/office/powerpoint/2010/main" val="40595562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p:stCondLst>
                              <p:cond delay="3500"/>
                            </p:stCondLst>
                            <p:childTnLst>
                              <p:par>
                                <p:cTn id="13" presetID="10" presetClass="entr" presetSubtype="0" fill="hold" grpId="0" nodeType="after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par>
                          <p:cTn id="16" fill="hold">
                            <p:stCondLst>
                              <p:cond delay="5500"/>
                            </p:stCondLst>
                            <p:childTnLst>
                              <p:par>
                                <p:cTn id="17" presetID="10" presetClass="entr" presetSubtype="0" fill="hold" grpId="0" nodeType="afterEffect">
                                  <p:stCondLst>
                                    <p:cond delay="100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100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descr="A close up of a logo&#10;&#10;Description automatically generated">
            <a:extLst>
              <a:ext uri="{FF2B5EF4-FFF2-40B4-BE49-F238E27FC236}">
                <a16:creationId xmlns:a16="http://schemas.microsoft.com/office/drawing/2014/main" id="{FC1529F4-C580-4147-BA11-1D57C2017F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7497" r="18430" b="29784"/>
          <a:stretch>
            <a:fillRect/>
          </a:stretch>
        </p:blipFill>
        <p:spPr bwMode="auto">
          <a:xfrm>
            <a:off x="0" y="381000"/>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5">
            <a:extLst>
              <a:ext uri="{FF2B5EF4-FFF2-40B4-BE49-F238E27FC236}">
                <a16:creationId xmlns:a16="http://schemas.microsoft.com/office/drawing/2014/main" id="{DF25714D-61B5-4606-B0B4-390918C01256}"/>
              </a:ext>
            </a:extLst>
          </p:cNvPr>
          <p:cNvSpPr>
            <a:spLocks noGrp="1"/>
          </p:cNvSpPr>
          <p:nvPr>
            <p:ph type="body" idx="13"/>
          </p:nvPr>
        </p:nvSpPr>
        <p:spPr>
          <a:xfrm>
            <a:off x="1" y="377998"/>
            <a:ext cx="2012950" cy="381000"/>
          </a:xfrm>
        </p:spPr>
        <p:txBody>
          <a:bodyPr anchor="ctr"/>
          <a:lstStyle/>
          <a:p>
            <a:r>
              <a:rPr lang="en-US" dirty="0"/>
              <a:t>       THE IMPACT</a:t>
            </a:r>
          </a:p>
        </p:txBody>
      </p:sp>
      <p:sp>
        <p:nvSpPr>
          <p:cNvPr id="17" name="TextBox 16">
            <a:extLst>
              <a:ext uri="{FF2B5EF4-FFF2-40B4-BE49-F238E27FC236}">
                <a16:creationId xmlns:a16="http://schemas.microsoft.com/office/drawing/2014/main" id="{C8CF6086-3EAF-4C34-B78C-8B09B103D049}"/>
              </a:ext>
            </a:extLst>
          </p:cNvPr>
          <p:cNvSpPr txBox="1">
            <a:spLocks noChangeArrowheads="1"/>
          </p:cNvSpPr>
          <p:nvPr/>
        </p:nvSpPr>
        <p:spPr bwMode="auto">
          <a:xfrm>
            <a:off x="4832350" y="3359150"/>
            <a:ext cx="3962400" cy="7080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2000" dirty="0">
                <a:solidFill>
                  <a:schemeClr val="bg1">
                    <a:lumMod val="75000"/>
                  </a:schemeClr>
                </a:solidFill>
                <a:latin typeface="+mj-lt"/>
              </a:rPr>
              <a:t>of new construction will be paid </a:t>
            </a:r>
          </a:p>
          <a:p>
            <a:pPr eaLnBrk="1" hangingPunct="1">
              <a:defRPr/>
            </a:pPr>
            <a:r>
              <a:rPr lang="en-US" altLang="en-US" sz="2000" dirty="0">
                <a:solidFill>
                  <a:schemeClr val="bg1">
                    <a:lumMod val="75000"/>
                  </a:schemeClr>
                </a:solidFill>
                <a:latin typeface="+mj-lt"/>
              </a:rPr>
              <a:t>for by wind and solar.</a:t>
            </a:r>
          </a:p>
        </p:txBody>
      </p:sp>
      <p:sp>
        <p:nvSpPr>
          <p:cNvPr id="18" name="Rectangle 17">
            <a:extLst>
              <a:ext uri="{FF2B5EF4-FFF2-40B4-BE49-F238E27FC236}">
                <a16:creationId xmlns:a16="http://schemas.microsoft.com/office/drawing/2014/main" id="{D1BB513A-7940-4499-A68A-05623F4CE507}"/>
              </a:ext>
            </a:extLst>
          </p:cNvPr>
          <p:cNvSpPr>
            <a:spLocks noChangeArrowheads="1"/>
          </p:cNvSpPr>
          <p:nvPr/>
        </p:nvSpPr>
        <p:spPr bwMode="auto">
          <a:xfrm>
            <a:off x="4781550" y="2452688"/>
            <a:ext cx="20145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7200" b="1" dirty="0">
                <a:solidFill>
                  <a:srgbClr val="75B577"/>
                </a:solidFill>
                <a:latin typeface="Franklin Gothic Medium" panose="020B0603020102020204" pitchFamily="34" charset="0"/>
              </a:rPr>
              <a:t>80%</a:t>
            </a:r>
            <a:endParaRPr lang="en-US" altLang="en-US" sz="7200" dirty="0">
              <a:latin typeface="Franklin Gothic Medium" panose="020B0603020102020204" pitchFamily="34" charset="0"/>
            </a:endParaRPr>
          </a:p>
        </p:txBody>
      </p:sp>
      <p:sp>
        <p:nvSpPr>
          <p:cNvPr id="19" name="Rectangle 18">
            <a:extLst>
              <a:ext uri="{FF2B5EF4-FFF2-40B4-BE49-F238E27FC236}">
                <a16:creationId xmlns:a16="http://schemas.microsoft.com/office/drawing/2014/main" id="{D22ADB76-EA7D-40B0-BB23-4D3007E88912}"/>
              </a:ext>
            </a:extLst>
          </p:cNvPr>
          <p:cNvSpPr/>
          <p:nvPr/>
        </p:nvSpPr>
        <p:spPr>
          <a:xfrm>
            <a:off x="4851400" y="2317750"/>
            <a:ext cx="1646028" cy="400110"/>
          </a:xfrm>
          <a:prstGeom prst="rect">
            <a:avLst/>
          </a:prstGeom>
        </p:spPr>
        <p:txBody>
          <a:bodyPr wrap="none">
            <a:spAutoFit/>
          </a:bodyPr>
          <a:lstStyle/>
          <a:p>
            <a:pPr>
              <a:defRPr/>
            </a:pPr>
            <a:r>
              <a:rPr lang="en-US" sz="2000" dirty="0">
                <a:solidFill>
                  <a:schemeClr val="bg1">
                    <a:lumMod val="75000"/>
                  </a:schemeClr>
                </a:solidFill>
                <a:latin typeface="+mj-lt"/>
              </a:rPr>
              <a:t>approximately</a:t>
            </a:r>
            <a:endParaRPr lang="en-US" sz="2400" b="1" dirty="0">
              <a:latin typeface="+mj-lt"/>
            </a:endParaRPr>
          </a:p>
        </p:txBody>
      </p:sp>
      <p:sp>
        <p:nvSpPr>
          <p:cNvPr id="8" name="Rectangle 7">
            <a:extLst>
              <a:ext uri="{FF2B5EF4-FFF2-40B4-BE49-F238E27FC236}">
                <a16:creationId xmlns:a16="http://schemas.microsoft.com/office/drawing/2014/main" id="{7B19B7EF-F1FA-47BD-B65D-8CFC701322AF}"/>
              </a:ext>
            </a:extLst>
          </p:cNvPr>
          <p:cNvSpPr>
            <a:spLocks noChangeArrowheads="1"/>
          </p:cNvSpPr>
          <p:nvPr/>
        </p:nvSpPr>
        <p:spPr bwMode="auto">
          <a:xfrm>
            <a:off x="5168900" y="381000"/>
            <a:ext cx="3962400" cy="584200"/>
          </a:xfrm>
          <a:prstGeom prst="rect">
            <a:avLst/>
          </a:prstGeom>
          <a:solidFill>
            <a:schemeClr val="tx1">
              <a:lumMod val="85000"/>
              <a:lumOff val="15000"/>
            </a:schemeClr>
          </a:solid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3200" dirty="0">
                <a:solidFill>
                  <a:schemeClr val="bg1"/>
                </a:solidFill>
                <a:latin typeface="Franklin Gothic Book" panose="020B0503020102020204" pitchFamily="34" charset="0"/>
              </a:rPr>
              <a:t> $ 16 Million Bond</a:t>
            </a:r>
          </a:p>
        </p:txBody>
      </p:sp>
    </p:spTree>
    <p:extLst>
      <p:ext uri="{BB962C8B-B14F-4D97-AF65-F5344CB8AC3E}">
        <p14:creationId xmlns:p14="http://schemas.microsoft.com/office/powerpoint/2010/main" val="25443196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entr" presetSubtype="0" fill="hold" grpId="0" nodeType="withEffect">
                                  <p:stCondLst>
                                    <p:cond delay="10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anim calcmode="lin" valueType="num">
                                      <p:cBhvr>
                                        <p:cTn id="11" dur="1000" fill="hold"/>
                                        <p:tgtEl>
                                          <p:spTgt spid="18"/>
                                        </p:tgtEl>
                                        <p:attrNameLst>
                                          <p:attrName>ppt_x</p:attrName>
                                        </p:attrNameLst>
                                      </p:cBhvr>
                                      <p:tavLst>
                                        <p:tav tm="0">
                                          <p:val>
                                            <p:strVal val="#ppt_x"/>
                                          </p:val>
                                        </p:tav>
                                        <p:tav tm="100000">
                                          <p:val>
                                            <p:strVal val="#ppt_x"/>
                                          </p:val>
                                        </p:tav>
                                      </p:tavLst>
                                    </p:anim>
                                    <p:anim calcmode="lin" valueType="num">
                                      <p:cBhvr>
                                        <p:cTn id="12" dur="1000" fill="hold"/>
                                        <p:tgtEl>
                                          <p:spTgt spid="18"/>
                                        </p:tgtEl>
                                        <p:attrNameLst>
                                          <p:attrName>ppt_y</p:attrName>
                                        </p:attrNameLst>
                                      </p:cBhvr>
                                      <p:tavLst>
                                        <p:tav tm="0">
                                          <p:val>
                                            <p:strVal val="#ppt_y+.1"/>
                                          </p:val>
                                        </p:tav>
                                        <p:tav tm="100000">
                                          <p:val>
                                            <p:strVal val="#ppt_y"/>
                                          </p:val>
                                        </p:tav>
                                      </p:tavLst>
                                    </p:anim>
                                  </p:childTnLst>
                                </p:cTn>
                              </p:par>
                            </p:childTnLst>
                          </p:cTn>
                        </p:par>
                        <p:par>
                          <p:cTn id="13" fill="hold">
                            <p:stCondLst>
                              <p:cond delay="2000"/>
                            </p:stCondLst>
                            <p:childTnLst>
                              <p:par>
                                <p:cTn id="14" presetID="10" presetClass="entr" presetSubtype="0" fill="hold" grpId="0" nodeType="afterEffect">
                                  <p:stCondLst>
                                    <p:cond delay="500"/>
                                  </p:stCondLst>
                                  <p:iterate type="wd">
                                    <p:tmPct val="14545"/>
                                  </p:iterate>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113275"/>
        </a:solidFill>
        <a:effectLst/>
      </p:bgPr>
    </p:bg>
    <p:spTree>
      <p:nvGrpSpPr>
        <p:cNvPr id="1" name="Shape 88"/>
        <p:cNvGrpSpPr/>
        <p:nvPr/>
      </p:nvGrpSpPr>
      <p:grpSpPr>
        <a:xfrm>
          <a:off x="0" y="0"/>
          <a:ext cx="0" cy="0"/>
          <a:chOff x="0" y="0"/>
          <a:chExt cx="0" cy="0"/>
        </a:xfrm>
      </p:grpSpPr>
      <p:sp>
        <p:nvSpPr>
          <p:cNvPr id="89" name="Shape 89"/>
          <p:cNvSpPr txBox="1"/>
          <p:nvPr/>
        </p:nvSpPr>
        <p:spPr>
          <a:xfrm>
            <a:off x="-1638870" y="1628502"/>
            <a:ext cx="7030125" cy="1809000"/>
          </a:xfrm>
          <a:prstGeom prst="rect">
            <a:avLst/>
          </a:prstGeom>
          <a:noFill/>
          <a:ln>
            <a:noFill/>
          </a:ln>
        </p:spPr>
        <p:txBody>
          <a:bodyPr lIns="68569" tIns="34275" rIns="68569" bIns="34275" anchor="t" anchorCtr="0">
            <a:noAutofit/>
          </a:bodyPr>
          <a:lstStyle/>
          <a:p>
            <a:pPr algn="ctr" defTabSz="685800">
              <a:lnSpc>
                <a:spcPct val="90000"/>
              </a:lnSpc>
            </a:pPr>
            <a:endParaRPr sz="3000" kern="0" dirty="0">
              <a:solidFill>
                <a:srgbClr val="000000"/>
              </a:solidFill>
              <a:latin typeface="Calibri"/>
              <a:ea typeface="Calibri"/>
              <a:cs typeface="Calibri"/>
              <a:sym typeface="Calibri"/>
            </a:endParaRPr>
          </a:p>
          <a:p>
            <a:pPr algn="ctr" defTabSz="685800">
              <a:lnSpc>
                <a:spcPct val="90000"/>
              </a:lnSpc>
              <a:spcBef>
                <a:spcPts val="750"/>
              </a:spcBef>
            </a:pPr>
            <a:endParaRPr sz="3000" kern="0" dirty="0">
              <a:solidFill>
                <a:srgbClr val="000000"/>
              </a:solidFill>
              <a:latin typeface="Calibri"/>
              <a:ea typeface="Calibri"/>
              <a:cs typeface="Calibri"/>
              <a:sym typeface="Calibri"/>
            </a:endParaRPr>
          </a:p>
          <a:p>
            <a:pPr defTabSz="685800">
              <a:lnSpc>
                <a:spcPct val="90000"/>
              </a:lnSpc>
              <a:spcBef>
                <a:spcPts val="750"/>
              </a:spcBef>
            </a:pPr>
            <a:endParaRPr sz="1200" kern="0" dirty="0">
              <a:solidFill>
                <a:srgbClr val="000000"/>
              </a:solidFill>
              <a:latin typeface="Calibri"/>
              <a:ea typeface="Calibri"/>
              <a:cs typeface="Calibri"/>
              <a:sym typeface="Calibri"/>
            </a:endParaRPr>
          </a:p>
        </p:txBody>
      </p:sp>
      <p:sp>
        <p:nvSpPr>
          <p:cNvPr id="90" name="Shape 90"/>
          <p:cNvSpPr/>
          <p:nvPr/>
        </p:nvSpPr>
        <p:spPr>
          <a:xfrm>
            <a:off x="2050610" y="0"/>
            <a:ext cx="7093334" cy="5760900"/>
          </a:xfrm>
          <a:prstGeom prst="rect">
            <a:avLst/>
          </a:prstGeom>
          <a:solidFill>
            <a:srgbClr val="112A54"/>
          </a:solidFill>
          <a:ln w="9525" cap="flat" cmpd="sng">
            <a:solidFill>
              <a:srgbClr val="44546A"/>
            </a:solidFill>
            <a:prstDash val="solid"/>
            <a:round/>
            <a:headEnd type="none" w="med" len="med"/>
            <a:tailEnd type="none" w="med" len="med"/>
          </a:ln>
        </p:spPr>
        <p:txBody>
          <a:bodyPr lIns="68569" tIns="68569" rIns="68569" bIns="68569" anchor="t" anchorCtr="0">
            <a:noAutofit/>
          </a:bodyPr>
          <a:lstStyle/>
          <a:p>
            <a:pPr defTabSz="685800">
              <a:buClr>
                <a:srgbClr val="000000"/>
              </a:buClr>
            </a:pPr>
            <a:endParaRPr sz="1050" kern="0">
              <a:solidFill>
                <a:srgbClr val="000000"/>
              </a:solidFill>
              <a:latin typeface="Arial"/>
              <a:ea typeface="Arial"/>
              <a:cs typeface="Arial"/>
              <a:sym typeface="Arial"/>
            </a:endParaRPr>
          </a:p>
        </p:txBody>
      </p:sp>
      <p:pic>
        <p:nvPicPr>
          <p:cNvPr id="91" name="Shape 91" descr="LiveOak logo BlueW-01.png"/>
          <p:cNvPicPr preferRelativeResize="0"/>
          <p:nvPr/>
        </p:nvPicPr>
        <p:blipFill rotWithShape="1">
          <a:blip r:embed="rId3" cstate="email">
            <a:alphaModFix amt="22000"/>
            <a:extLst>
              <a:ext uri="{28A0092B-C50C-407E-A947-70E740481C1C}">
                <a14:useLocalDpi xmlns:a14="http://schemas.microsoft.com/office/drawing/2010/main"/>
              </a:ext>
            </a:extLst>
          </a:blip>
          <a:srcRect/>
          <a:stretch/>
        </p:blipFill>
        <p:spPr>
          <a:xfrm>
            <a:off x="159185" y="2059322"/>
            <a:ext cx="1717008" cy="1536085"/>
          </a:xfrm>
          <a:prstGeom prst="rect">
            <a:avLst/>
          </a:prstGeom>
          <a:noFill/>
          <a:ln>
            <a:noFill/>
          </a:ln>
        </p:spPr>
      </p:pic>
      <p:sp>
        <p:nvSpPr>
          <p:cNvPr id="92" name="Shape 92"/>
          <p:cNvSpPr txBox="1"/>
          <p:nvPr/>
        </p:nvSpPr>
        <p:spPr>
          <a:xfrm>
            <a:off x="0" y="5643170"/>
            <a:ext cx="9144000" cy="1097100"/>
          </a:xfrm>
          <a:prstGeom prst="rect">
            <a:avLst/>
          </a:prstGeom>
          <a:solidFill>
            <a:srgbClr val="FFFFFF"/>
          </a:solidFill>
          <a:ln>
            <a:noFill/>
          </a:ln>
        </p:spPr>
        <p:txBody>
          <a:bodyPr lIns="68569" tIns="34275" rIns="68569" bIns="34275" anchor="ctr" anchorCtr="0">
            <a:noAutofit/>
          </a:bodyPr>
          <a:lstStyle/>
          <a:p>
            <a:pPr algn="ctr" defTabSz="685800"/>
            <a:endParaRPr sz="900" kern="0">
              <a:solidFill>
                <a:srgbClr val="888888"/>
              </a:solidFill>
              <a:latin typeface="Calibri"/>
              <a:ea typeface="Calibri"/>
              <a:cs typeface="Calibri"/>
              <a:sym typeface="Calibri"/>
            </a:endParaRPr>
          </a:p>
        </p:txBody>
      </p:sp>
      <p:pic>
        <p:nvPicPr>
          <p:cNvPr id="93" name="Shape 93" descr="Live Oak Horizontal Logo.jpg"/>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015994" y="5700320"/>
            <a:ext cx="3111975" cy="982800"/>
          </a:xfrm>
          <a:prstGeom prst="rect">
            <a:avLst/>
          </a:prstGeom>
          <a:noFill/>
          <a:ln>
            <a:noFill/>
          </a:ln>
        </p:spPr>
      </p:pic>
      <p:sp>
        <p:nvSpPr>
          <p:cNvPr id="94" name="Shape 94"/>
          <p:cNvSpPr/>
          <p:nvPr/>
        </p:nvSpPr>
        <p:spPr>
          <a:xfrm>
            <a:off x="2050610" y="857250"/>
            <a:ext cx="7093446" cy="2087550"/>
          </a:xfrm>
          <a:prstGeom prst="rect">
            <a:avLst/>
          </a:prstGeom>
          <a:noFill/>
          <a:ln>
            <a:noFill/>
          </a:ln>
        </p:spPr>
        <p:txBody>
          <a:bodyPr lIns="68569" tIns="34275" rIns="68569" bIns="34275" anchor="ctr" anchorCtr="0">
            <a:noAutofit/>
          </a:bodyPr>
          <a:lstStyle/>
          <a:p>
            <a:pPr defTabSz="685800">
              <a:buClr>
                <a:srgbClr val="FF0000"/>
              </a:buClr>
            </a:pPr>
            <a:endParaRPr sz="3600" kern="0" dirty="0">
              <a:solidFill>
                <a:srgbClr val="FFFFFF"/>
              </a:solidFill>
              <a:latin typeface="Merriweather"/>
              <a:ea typeface="Merriweather"/>
              <a:cs typeface="Merriweather"/>
              <a:sym typeface="Merriweather"/>
            </a:endParaRPr>
          </a:p>
          <a:p>
            <a:pPr algn="ctr" defTabSz="685800">
              <a:buClr>
                <a:srgbClr val="FF0000"/>
              </a:buClr>
              <a:buSzPct val="25000"/>
            </a:pPr>
            <a:r>
              <a:rPr lang="en-US" sz="3600" b="1" kern="0" dirty="0">
                <a:solidFill>
                  <a:srgbClr val="FFFFFF"/>
                </a:solidFill>
                <a:latin typeface="Merriweather"/>
                <a:ea typeface="Merriweather"/>
                <a:cs typeface="Merriweather"/>
                <a:sym typeface="Merriweather"/>
              </a:rPr>
              <a:t>Water Valley ISD</a:t>
            </a:r>
          </a:p>
          <a:p>
            <a:pPr algn="ctr" defTabSz="685800">
              <a:buClr>
                <a:srgbClr val="FF0000"/>
              </a:buClr>
              <a:buSzPct val="25000"/>
            </a:pPr>
            <a:r>
              <a:rPr lang="en-US" sz="3600" kern="0" dirty="0">
                <a:solidFill>
                  <a:srgbClr val="FFFFFF"/>
                </a:solidFill>
                <a:latin typeface="Merriweather"/>
                <a:ea typeface="Merriweather"/>
                <a:cs typeface="Merriweather"/>
                <a:sym typeface="Merriweather"/>
              </a:rPr>
              <a:t> </a:t>
            </a:r>
          </a:p>
        </p:txBody>
      </p:sp>
      <p:pic>
        <p:nvPicPr>
          <p:cNvPr id="1028" name="Picture 4" descr="Image result for water valley isd logo">
            <a:extLst>
              <a:ext uri="{FF2B5EF4-FFF2-40B4-BE49-F238E27FC236}">
                <a16:creationId xmlns:a16="http://schemas.microsoft.com/office/drawing/2014/main" id="{85B74552-5B22-4516-8D55-91B05CD5597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95087" y="2237372"/>
            <a:ext cx="3004380" cy="19285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7"/>
        <p:cNvGrpSpPr/>
        <p:nvPr/>
      </p:nvGrpSpPr>
      <p:grpSpPr>
        <a:xfrm>
          <a:off x="0" y="0"/>
          <a:ext cx="0" cy="0"/>
          <a:chOff x="0" y="0"/>
          <a:chExt cx="0" cy="0"/>
        </a:xfrm>
      </p:grpSpPr>
      <p:pic>
        <p:nvPicPr>
          <p:cNvPr id="7" name="Shape 108" descr="LiveOak logo BlueW-01.png">
            <a:extLst>
              <a:ext uri="{FF2B5EF4-FFF2-40B4-BE49-F238E27FC236}">
                <a16:creationId xmlns:a16="http://schemas.microsoft.com/office/drawing/2014/main" id="{642EE7B4-8EC6-42F0-9B35-BD360367C343}"/>
              </a:ext>
            </a:extLst>
          </p:cNvPr>
          <p:cNvPicPr preferRelativeResize="0"/>
          <p:nvPr/>
        </p:nvPicPr>
        <p:blipFill rotWithShape="1">
          <a:blip r:embed="rId3">
            <a:alphaModFix amt="9000"/>
          </a:blip>
          <a:srcRect/>
          <a:stretch/>
        </p:blipFill>
        <p:spPr>
          <a:xfrm rot="-737547">
            <a:off x="971043" y="-381517"/>
            <a:ext cx="7201913" cy="6547927"/>
          </a:xfrm>
          <a:prstGeom prst="rect">
            <a:avLst/>
          </a:prstGeom>
          <a:noFill/>
          <a:ln>
            <a:noFill/>
          </a:ln>
        </p:spPr>
      </p:pic>
      <p:sp>
        <p:nvSpPr>
          <p:cNvPr id="109" name="Shape 109"/>
          <p:cNvSpPr txBox="1">
            <a:spLocks noGrp="1"/>
          </p:cNvSpPr>
          <p:nvPr>
            <p:ph type="ftr" idx="11"/>
          </p:nvPr>
        </p:nvSpPr>
        <p:spPr>
          <a:xfrm>
            <a:off x="0" y="6418801"/>
            <a:ext cx="9144000" cy="439199"/>
          </a:xfrm>
          <a:prstGeom prst="rect">
            <a:avLst/>
          </a:prstGeom>
          <a:solidFill>
            <a:srgbClr val="113275"/>
          </a:solidFill>
          <a:ln>
            <a:noFill/>
          </a:ln>
        </p:spPr>
        <p:txBody>
          <a:bodyPr lIns="68569" tIns="34275" rIns="68569" bIns="34275" anchor="ctr" anchorCtr="0">
            <a:noAutofit/>
          </a:bodyPr>
          <a:lstStyle/>
          <a:p>
            <a:pPr defTabSz="685800">
              <a:buSzPct val="25000"/>
            </a:pPr>
            <a:endParaRPr kern="0"/>
          </a:p>
        </p:txBody>
      </p:sp>
      <p:pic>
        <p:nvPicPr>
          <p:cNvPr id="110" name="Shape 11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31004" y="6418801"/>
            <a:ext cx="442350" cy="402075"/>
          </a:xfrm>
          <a:prstGeom prst="rect">
            <a:avLst/>
          </a:prstGeom>
          <a:noFill/>
          <a:ln>
            <a:noFill/>
          </a:ln>
        </p:spPr>
      </p:pic>
      <p:pic>
        <p:nvPicPr>
          <p:cNvPr id="6" name="Picture 5">
            <a:extLst>
              <a:ext uri="{FF2B5EF4-FFF2-40B4-BE49-F238E27FC236}">
                <a16:creationId xmlns:a16="http://schemas.microsoft.com/office/drawing/2014/main" id="{CD674031-D8EE-4EB5-95A9-82E5195B3DA1}"/>
              </a:ext>
            </a:extLst>
          </p:cNvPr>
          <p:cNvPicPr>
            <a:picLocks noChangeAspect="1"/>
          </p:cNvPicPr>
          <p:nvPr/>
        </p:nvPicPr>
        <p:blipFill>
          <a:blip r:embed="rId5"/>
          <a:stretch>
            <a:fillRect/>
          </a:stretch>
        </p:blipFill>
        <p:spPr>
          <a:xfrm>
            <a:off x="237403" y="988633"/>
            <a:ext cx="8669194" cy="4617773"/>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7"/>
        <p:cNvGrpSpPr/>
        <p:nvPr/>
      </p:nvGrpSpPr>
      <p:grpSpPr>
        <a:xfrm>
          <a:off x="0" y="0"/>
          <a:ext cx="0" cy="0"/>
          <a:chOff x="0" y="0"/>
          <a:chExt cx="0" cy="0"/>
        </a:xfrm>
      </p:grpSpPr>
      <p:pic>
        <p:nvPicPr>
          <p:cNvPr id="9" name="Shape 108" descr="LiveOak logo BlueW-01.png">
            <a:extLst>
              <a:ext uri="{FF2B5EF4-FFF2-40B4-BE49-F238E27FC236}">
                <a16:creationId xmlns:a16="http://schemas.microsoft.com/office/drawing/2014/main" id="{6AC89A1A-7FF9-4C61-9D6B-70CBCBEBAE11}"/>
              </a:ext>
            </a:extLst>
          </p:cNvPr>
          <p:cNvPicPr preferRelativeResize="0"/>
          <p:nvPr/>
        </p:nvPicPr>
        <p:blipFill rotWithShape="1">
          <a:blip r:embed="rId3">
            <a:alphaModFix amt="9000"/>
          </a:blip>
          <a:srcRect/>
          <a:stretch/>
        </p:blipFill>
        <p:spPr>
          <a:xfrm rot="-737547">
            <a:off x="971043" y="-381517"/>
            <a:ext cx="7201913" cy="6547927"/>
          </a:xfrm>
          <a:prstGeom prst="rect">
            <a:avLst/>
          </a:prstGeom>
          <a:noFill/>
          <a:ln>
            <a:noFill/>
          </a:ln>
        </p:spPr>
      </p:pic>
      <p:sp>
        <p:nvSpPr>
          <p:cNvPr id="6" name="Shape 109">
            <a:extLst>
              <a:ext uri="{FF2B5EF4-FFF2-40B4-BE49-F238E27FC236}">
                <a16:creationId xmlns:a16="http://schemas.microsoft.com/office/drawing/2014/main" id="{A4400160-82E8-4B85-B95B-79C72E477F10}"/>
              </a:ext>
            </a:extLst>
          </p:cNvPr>
          <p:cNvSpPr txBox="1">
            <a:spLocks noGrp="1"/>
          </p:cNvSpPr>
          <p:nvPr>
            <p:ph type="ftr" idx="11"/>
          </p:nvPr>
        </p:nvSpPr>
        <p:spPr>
          <a:xfrm>
            <a:off x="0" y="6418801"/>
            <a:ext cx="9144000" cy="439199"/>
          </a:xfrm>
          <a:prstGeom prst="rect">
            <a:avLst/>
          </a:prstGeom>
          <a:solidFill>
            <a:srgbClr val="113275"/>
          </a:solidFill>
          <a:ln>
            <a:noFill/>
          </a:ln>
        </p:spPr>
        <p:txBody>
          <a:bodyPr lIns="68569" tIns="34275" rIns="68569" bIns="34275" anchor="ctr" anchorCtr="0">
            <a:noAutofit/>
          </a:bodyPr>
          <a:lstStyle/>
          <a:p>
            <a:pPr defTabSz="685800">
              <a:buSzPct val="25000"/>
            </a:pPr>
            <a:endParaRPr kern="0"/>
          </a:p>
        </p:txBody>
      </p:sp>
      <p:pic>
        <p:nvPicPr>
          <p:cNvPr id="7" name="Shape 110">
            <a:extLst>
              <a:ext uri="{FF2B5EF4-FFF2-40B4-BE49-F238E27FC236}">
                <a16:creationId xmlns:a16="http://schemas.microsoft.com/office/drawing/2014/main" id="{88EFFA2F-74EC-420E-9959-E840E88094FE}"/>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31004" y="6418801"/>
            <a:ext cx="442350" cy="402075"/>
          </a:xfrm>
          <a:prstGeom prst="rect">
            <a:avLst/>
          </a:prstGeom>
          <a:noFill/>
          <a:ln>
            <a:noFill/>
          </a:ln>
        </p:spPr>
      </p:pic>
      <p:pic>
        <p:nvPicPr>
          <p:cNvPr id="8" name="Picture 7">
            <a:extLst>
              <a:ext uri="{FF2B5EF4-FFF2-40B4-BE49-F238E27FC236}">
                <a16:creationId xmlns:a16="http://schemas.microsoft.com/office/drawing/2014/main" id="{0FF577FE-EA6F-4DAC-971D-2CCA363057C6}"/>
              </a:ext>
            </a:extLst>
          </p:cNvPr>
          <p:cNvPicPr>
            <a:picLocks noChangeAspect="1"/>
          </p:cNvPicPr>
          <p:nvPr/>
        </p:nvPicPr>
        <p:blipFill>
          <a:blip r:embed="rId5"/>
          <a:stretch>
            <a:fillRect/>
          </a:stretch>
        </p:blipFill>
        <p:spPr>
          <a:xfrm>
            <a:off x="228360" y="964734"/>
            <a:ext cx="8913594" cy="4806496"/>
          </a:xfrm>
          <a:prstGeom prst="rect">
            <a:avLst/>
          </a:prstGeom>
        </p:spPr>
      </p:pic>
    </p:spTree>
    <p:extLst>
      <p:ext uri="{BB962C8B-B14F-4D97-AF65-F5344CB8AC3E}">
        <p14:creationId xmlns:p14="http://schemas.microsoft.com/office/powerpoint/2010/main" val="27790465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Shape 108" descr="LiveOak logo BlueW-01.png">
            <a:extLst>
              <a:ext uri="{FF2B5EF4-FFF2-40B4-BE49-F238E27FC236}">
                <a16:creationId xmlns:a16="http://schemas.microsoft.com/office/drawing/2014/main" id="{D528C5AA-AEE7-4A0E-B3BA-9010213B8C90}"/>
              </a:ext>
            </a:extLst>
          </p:cNvPr>
          <p:cNvPicPr preferRelativeResize="0"/>
          <p:nvPr/>
        </p:nvPicPr>
        <p:blipFill rotWithShape="1">
          <a:blip r:embed="rId2">
            <a:alphaModFix amt="9000"/>
          </a:blip>
          <a:srcRect/>
          <a:stretch/>
        </p:blipFill>
        <p:spPr>
          <a:xfrm rot="-737547">
            <a:off x="971043" y="-381517"/>
            <a:ext cx="7201913" cy="6547927"/>
          </a:xfrm>
          <a:prstGeom prst="rect">
            <a:avLst/>
          </a:prstGeom>
          <a:noFill/>
          <a:ln>
            <a:noFill/>
          </a:ln>
        </p:spPr>
      </p:pic>
      <p:sp>
        <p:nvSpPr>
          <p:cNvPr id="2" name="Title 1"/>
          <p:cNvSpPr>
            <a:spLocks noGrp="1"/>
          </p:cNvSpPr>
          <p:nvPr>
            <p:ph type="title"/>
          </p:nvPr>
        </p:nvSpPr>
        <p:spPr>
          <a:xfrm>
            <a:off x="371435" y="786764"/>
            <a:ext cx="7543800" cy="619112"/>
          </a:xfrm>
        </p:spPr>
        <p:txBody>
          <a:bodyPr/>
          <a:lstStyle/>
          <a:p>
            <a:pPr defTabSz="685595">
              <a:lnSpc>
                <a:spcPct val="85000"/>
              </a:lnSpc>
              <a:spcBef>
                <a:spcPct val="0"/>
              </a:spcBef>
              <a:buClrTx/>
              <a:defRPr/>
            </a:pPr>
            <a:r>
              <a:rPr lang="en-US" b="1" kern="1200" spc="-38" dirty="0">
                <a:solidFill>
                  <a:srgbClr val="002060"/>
                </a:solidFill>
                <a:latin typeface="Times New Roman" panose="02020603050405020304" pitchFamily="18" charset="0"/>
                <a:cs typeface="Times New Roman" panose="02020603050405020304" pitchFamily="18" charset="0"/>
              </a:rPr>
              <a:t>How do Taxable Values Work?</a:t>
            </a:r>
          </a:p>
        </p:txBody>
      </p:sp>
      <p:pic>
        <p:nvPicPr>
          <p:cNvPr id="4" name="Picture 3">
            <a:extLst>
              <a:ext uri="{FF2B5EF4-FFF2-40B4-BE49-F238E27FC236}">
                <a16:creationId xmlns:a16="http://schemas.microsoft.com/office/drawing/2014/main" id="{5F7AC0A7-C0D0-4F4E-B357-CC792F22DD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1435" y="1591201"/>
            <a:ext cx="4037812" cy="4037812"/>
          </a:xfrm>
          <a:prstGeom prst="rect">
            <a:avLst/>
          </a:prstGeom>
          <a:ln>
            <a:noFill/>
          </a:ln>
        </p:spPr>
      </p:pic>
      <p:pic>
        <p:nvPicPr>
          <p:cNvPr id="11" name="Picture 10">
            <a:extLst>
              <a:ext uri="{FF2B5EF4-FFF2-40B4-BE49-F238E27FC236}">
                <a16:creationId xmlns:a16="http://schemas.microsoft.com/office/drawing/2014/main" id="{6957DCCB-A519-4A97-9DB6-ACBF23D7DFF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09247" y="1405876"/>
            <a:ext cx="4425258" cy="4425258"/>
          </a:xfrm>
          <a:prstGeom prst="rect">
            <a:avLst/>
          </a:prstGeom>
        </p:spPr>
      </p:pic>
      <p:sp>
        <p:nvSpPr>
          <p:cNvPr id="7" name="Shape 109">
            <a:extLst>
              <a:ext uri="{FF2B5EF4-FFF2-40B4-BE49-F238E27FC236}">
                <a16:creationId xmlns:a16="http://schemas.microsoft.com/office/drawing/2014/main" id="{DB3C6207-6B00-4DDE-81C5-C6C11D67E0DE}"/>
              </a:ext>
            </a:extLst>
          </p:cNvPr>
          <p:cNvSpPr txBox="1">
            <a:spLocks noGrp="1"/>
          </p:cNvSpPr>
          <p:nvPr>
            <p:ph type="ftr" idx="11"/>
          </p:nvPr>
        </p:nvSpPr>
        <p:spPr>
          <a:xfrm>
            <a:off x="0" y="6418801"/>
            <a:ext cx="9144000" cy="439199"/>
          </a:xfrm>
          <a:prstGeom prst="rect">
            <a:avLst/>
          </a:prstGeom>
          <a:solidFill>
            <a:srgbClr val="113275"/>
          </a:solidFill>
          <a:ln>
            <a:noFill/>
          </a:ln>
        </p:spPr>
        <p:txBody>
          <a:bodyPr lIns="68569" tIns="34275" rIns="68569" bIns="34275" anchor="ctr" anchorCtr="0">
            <a:noAutofit/>
          </a:bodyPr>
          <a:lstStyle/>
          <a:p>
            <a:pPr defTabSz="685800">
              <a:buSzPct val="25000"/>
            </a:pPr>
            <a:endParaRPr kern="0"/>
          </a:p>
        </p:txBody>
      </p:sp>
      <p:pic>
        <p:nvPicPr>
          <p:cNvPr id="8" name="Shape 110">
            <a:extLst>
              <a:ext uri="{FF2B5EF4-FFF2-40B4-BE49-F238E27FC236}">
                <a16:creationId xmlns:a16="http://schemas.microsoft.com/office/drawing/2014/main" id="{3D9490F5-E621-4797-8B10-E84DD70A09A7}"/>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31004" y="6418801"/>
            <a:ext cx="442350" cy="402075"/>
          </a:xfrm>
          <a:prstGeom prst="rect">
            <a:avLst/>
          </a:prstGeom>
          <a:noFill/>
          <a:ln>
            <a:noFill/>
          </a:ln>
        </p:spPr>
      </p:pic>
    </p:spTree>
    <p:extLst>
      <p:ext uri="{BB962C8B-B14F-4D97-AF65-F5344CB8AC3E}">
        <p14:creationId xmlns:p14="http://schemas.microsoft.com/office/powerpoint/2010/main" val="213799221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7"/>
        <p:cNvGrpSpPr/>
        <p:nvPr/>
      </p:nvGrpSpPr>
      <p:grpSpPr>
        <a:xfrm>
          <a:off x="0" y="0"/>
          <a:ext cx="0" cy="0"/>
          <a:chOff x="0" y="0"/>
          <a:chExt cx="0" cy="0"/>
        </a:xfrm>
      </p:grpSpPr>
      <p:pic>
        <p:nvPicPr>
          <p:cNvPr id="11" name="Shape 108" descr="LiveOak logo BlueW-01.png">
            <a:extLst>
              <a:ext uri="{FF2B5EF4-FFF2-40B4-BE49-F238E27FC236}">
                <a16:creationId xmlns:a16="http://schemas.microsoft.com/office/drawing/2014/main" id="{0E2A2954-FD45-4F75-8ED5-C4E012419D5B}"/>
              </a:ext>
            </a:extLst>
          </p:cNvPr>
          <p:cNvPicPr preferRelativeResize="0"/>
          <p:nvPr/>
        </p:nvPicPr>
        <p:blipFill rotWithShape="1">
          <a:blip r:embed="rId3">
            <a:alphaModFix amt="9000"/>
          </a:blip>
          <a:srcRect/>
          <a:stretch/>
        </p:blipFill>
        <p:spPr>
          <a:xfrm rot="20862453">
            <a:off x="971043" y="-381517"/>
            <a:ext cx="7201913" cy="6547927"/>
          </a:xfrm>
          <a:prstGeom prst="rect">
            <a:avLst/>
          </a:prstGeom>
          <a:noFill/>
          <a:ln>
            <a:noFill/>
          </a:ln>
        </p:spPr>
      </p:pic>
      <p:sp>
        <p:nvSpPr>
          <p:cNvPr id="109" name="Shape 109"/>
          <p:cNvSpPr txBox="1">
            <a:spLocks noGrp="1"/>
          </p:cNvSpPr>
          <p:nvPr>
            <p:ph type="ftr" idx="11"/>
          </p:nvPr>
        </p:nvSpPr>
        <p:spPr>
          <a:xfrm>
            <a:off x="0" y="6418801"/>
            <a:ext cx="9144000" cy="439199"/>
          </a:xfrm>
          <a:prstGeom prst="rect">
            <a:avLst/>
          </a:prstGeom>
          <a:solidFill>
            <a:srgbClr val="113275"/>
          </a:solidFill>
          <a:ln>
            <a:noFill/>
          </a:ln>
        </p:spPr>
        <p:txBody>
          <a:bodyPr lIns="68569" tIns="34275" rIns="68569" bIns="34275" anchor="ctr" anchorCtr="0">
            <a:noAutofit/>
          </a:bodyPr>
          <a:lstStyle/>
          <a:p>
            <a:pPr defTabSz="685800">
              <a:buSzPct val="25000"/>
            </a:pPr>
            <a:endParaRPr kern="0"/>
          </a:p>
        </p:txBody>
      </p:sp>
      <p:pic>
        <p:nvPicPr>
          <p:cNvPr id="110" name="Shape 11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31003" y="6437413"/>
            <a:ext cx="442350" cy="402075"/>
          </a:xfrm>
          <a:prstGeom prst="rect">
            <a:avLst/>
          </a:prstGeom>
          <a:noFill/>
          <a:ln>
            <a:noFill/>
          </a:ln>
        </p:spPr>
      </p:pic>
      <p:sp>
        <p:nvSpPr>
          <p:cNvPr id="8" name="TextBox 7">
            <a:extLst>
              <a:ext uri="{FF2B5EF4-FFF2-40B4-BE49-F238E27FC236}">
                <a16:creationId xmlns:a16="http://schemas.microsoft.com/office/drawing/2014/main" id="{FB4486E1-C6B9-4A22-BAE7-3ED5B51D5AB4}"/>
              </a:ext>
            </a:extLst>
          </p:cNvPr>
          <p:cNvSpPr txBox="1"/>
          <p:nvPr/>
        </p:nvSpPr>
        <p:spPr>
          <a:xfrm>
            <a:off x="1583993" y="287648"/>
            <a:ext cx="5976014" cy="646331"/>
          </a:xfrm>
          <a:prstGeom prst="rect">
            <a:avLst/>
          </a:prstGeom>
          <a:noFill/>
        </p:spPr>
        <p:txBody>
          <a:bodyPr wrap="square" rtlCol="0">
            <a:spAutoFit/>
          </a:bodyPr>
          <a:lstStyle/>
          <a:p>
            <a:r>
              <a:rPr lang="en-US" sz="3600" b="1" dirty="0"/>
              <a:t>2018-2019 Area Tax Rates</a:t>
            </a:r>
          </a:p>
        </p:txBody>
      </p:sp>
      <p:graphicFrame>
        <p:nvGraphicFramePr>
          <p:cNvPr id="9" name="Table 3">
            <a:extLst>
              <a:ext uri="{FF2B5EF4-FFF2-40B4-BE49-F238E27FC236}">
                <a16:creationId xmlns:a16="http://schemas.microsoft.com/office/drawing/2014/main" id="{8F471178-E917-4DCE-BDFF-3522E4E98B51}"/>
              </a:ext>
            </a:extLst>
          </p:cNvPr>
          <p:cNvGraphicFramePr>
            <a:graphicFrameLocks noGrp="1"/>
          </p:cNvGraphicFramePr>
          <p:nvPr>
            <p:extLst>
              <p:ext uri="{D42A27DB-BD31-4B8C-83A1-F6EECF244321}">
                <p14:modId xmlns:p14="http://schemas.microsoft.com/office/powerpoint/2010/main" val="1747757273"/>
              </p:ext>
            </p:extLst>
          </p:nvPr>
        </p:nvGraphicFramePr>
        <p:xfrm>
          <a:off x="2540000" y="1158629"/>
          <a:ext cx="4064000" cy="365760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649490043"/>
                    </a:ext>
                  </a:extLst>
                </a:gridCol>
                <a:gridCol w="2032000">
                  <a:extLst>
                    <a:ext uri="{9D8B030D-6E8A-4147-A177-3AD203B41FA5}">
                      <a16:colId xmlns:a16="http://schemas.microsoft.com/office/drawing/2014/main" val="2037843810"/>
                    </a:ext>
                  </a:extLst>
                </a:gridCol>
              </a:tblGrid>
              <a:tr h="370840">
                <a:tc>
                  <a:txBody>
                    <a:bodyPr/>
                    <a:lstStyle/>
                    <a:p>
                      <a:r>
                        <a:rPr lang="en-US" sz="2400" dirty="0"/>
                        <a:t>District</a:t>
                      </a:r>
                    </a:p>
                  </a:txBody>
                  <a:tcPr/>
                </a:tc>
                <a:tc>
                  <a:txBody>
                    <a:bodyPr/>
                    <a:lstStyle/>
                    <a:p>
                      <a:r>
                        <a:rPr lang="en-US" sz="2400" dirty="0"/>
                        <a:t> Tax Rate</a:t>
                      </a:r>
                    </a:p>
                  </a:txBody>
                  <a:tcPr/>
                </a:tc>
                <a:extLst>
                  <a:ext uri="{0D108BD9-81ED-4DB2-BD59-A6C34878D82A}">
                    <a16:rowId xmlns:a16="http://schemas.microsoft.com/office/drawing/2014/main" val="3011340040"/>
                  </a:ext>
                </a:extLst>
              </a:tr>
              <a:tr h="370840">
                <a:tc>
                  <a:txBody>
                    <a:bodyPr/>
                    <a:lstStyle/>
                    <a:p>
                      <a:r>
                        <a:rPr lang="en-US" sz="2400" dirty="0"/>
                        <a:t>Blackwell</a:t>
                      </a:r>
                    </a:p>
                  </a:txBody>
                  <a:tcPr/>
                </a:tc>
                <a:tc>
                  <a:txBody>
                    <a:bodyPr/>
                    <a:lstStyle/>
                    <a:p>
                      <a:r>
                        <a:rPr lang="en-US" sz="2400" dirty="0"/>
                        <a:t>1.14</a:t>
                      </a:r>
                    </a:p>
                  </a:txBody>
                  <a:tcPr/>
                </a:tc>
                <a:extLst>
                  <a:ext uri="{0D108BD9-81ED-4DB2-BD59-A6C34878D82A}">
                    <a16:rowId xmlns:a16="http://schemas.microsoft.com/office/drawing/2014/main" val="1961118521"/>
                  </a:ext>
                </a:extLst>
              </a:tr>
              <a:tr h="370840">
                <a:tc>
                  <a:txBody>
                    <a:bodyPr/>
                    <a:lstStyle/>
                    <a:p>
                      <a:r>
                        <a:rPr lang="en-US" sz="2400" dirty="0"/>
                        <a:t>Roscoe</a:t>
                      </a:r>
                    </a:p>
                  </a:txBody>
                  <a:tcPr/>
                </a:tc>
                <a:tc>
                  <a:txBody>
                    <a:bodyPr/>
                    <a:lstStyle/>
                    <a:p>
                      <a:r>
                        <a:rPr lang="en-US" sz="2400" dirty="0"/>
                        <a:t>1.40</a:t>
                      </a:r>
                    </a:p>
                  </a:txBody>
                  <a:tcPr/>
                </a:tc>
                <a:extLst>
                  <a:ext uri="{0D108BD9-81ED-4DB2-BD59-A6C34878D82A}">
                    <a16:rowId xmlns:a16="http://schemas.microsoft.com/office/drawing/2014/main" val="3985567140"/>
                  </a:ext>
                </a:extLst>
              </a:tr>
              <a:tr h="370840">
                <a:tc>
                  <a:txBody>
                    <a:bodyPr/>
                    <a:lstStyle/>
                    <a:p>
                      <a:r>
                        <a:rPr lang="en-US" sz="2400" dirty="0"/>
                        <a:t>Sterling City</a:t>
                      </a:r>
                    </a:p>
                  </a:txBody>
                  <a:tcPr/>
                </a:tc>
                <a:tc>
                  <a:txBody>
                    <a:bodyPr/>
                    <a:lstStyle/>
                    <a:p>
                      <a:r>
                        <a:rPr lang="en-US" sz="2400" dirty="0"/>
                        <a:t>1.21</a:t>
                      </a:r>
                    </a:p>
                  </a:txBody>
                  <a:tcPr/>
                </a:tc>
                <a:extLst>
                  <a:ext uri="{0D108BD9-81ED-4DB2-BD59-A6C34878D82A}">
                    <a16:rowId xmlns:a16="http://schemas.microsoft.com/office/drawing/2014/main" val="1888015005"/>
                  </a:ext>
                </a:extLst>
              </a:tr>
              <a:tr h="370840">
                <a:tc>
                  <a:txBody>
                    <a:bodyPr/>
                    <a:lstStyle/>
                    <a:p>
                      <a:r>
                        <a:rPr lang="en-US" sz="2400" dirty="0"/>
                        <a:t>Westbrook</a:t>
                      </a:r>
                    </a:p>
                  </a:txBody>
                  <a:tcPr/>
                </a:tc>
                <a:tc>
                  <a:txBody>
                    <a:bodyPr/>
                    <a:lstStyle/>
                    <a:p>
                      <a:r>
                        <a:rPr lang="en-US" sz="2400" dirty="0"/>
                        <a:t>1.04</a:t>
                      </a:r>
                    </a:p>
                  </a:txBody>
                  <a:tcPr/>
                </a:tc>
                <a:extLst>
                  <a:ext uri="{0D108BD9-81ED-4DB2-BD59-A6C34878D82A}">
                    <a16:rowId xmlns:a16="http://schemas.microsoft.com/office/drawing/2014/main" val="3994032029"/>
                  </a:ext>
                </a:extLst>
              </a:tr>
              <a:tr h="370840">
                <a:tc>
                  <a:txBody>
                    <a:bodyPr/>
                    <a:lstStyle/>
                    <a:p>
                      <a:r>
                        <a:rPr lang="en-US" sz="2400" dirty="0"/>
                        <a:t>Robert Lee</a:t>
                      </a:r>
                    </a:p>
                  </a:txBody>
                  <a:tcPr/>
                </a:tc>
                <a:tc>
                  <a:txBody>
                    <a:bodyPr/>
                    <a:lstStyle/>
                    <a:p>
                      <a:r>
                        <a:rPr lang="en-US" sz="2400" dirty="0"/>
                        <a:t>1.46</a:t>
                      </a:r>
                    </a:p>
                  </a:txBody>
                  <a:tcPr/>
                </a:tc>
                <a:extLst>
                  <a:ext uri="{0D108BD9-81ED-4DB2-BD59-A6C34878D82A}">
                    <a16:rowId xmlns:a16="http://schemas.microsoft.com/office/drawing/2014/main" val="3773520201"/>
                  </a:ext>
                </a:extLst>
              </a:tr>
              <a:tr h="370840">
                <a:tc>
                  <a:txBody>
                    <a:bodyPr/>
                    <a:lstStyle/>
                    <a:p>
                      <a:r>
                        <a:rPr lang="en-US" sz="2400" dirty="0"/>
                        <a:t>Irion Co</a:t>
                      </a:r>
                    </a:p>
                  </a:txBody>
                  <a:tcPr/>
                </a:tc>
                <a:tc>
                  <a:txBody>
                    <a:bodyPr/>
                    <a:lstStyle/>
                    <a:p>
                      <a:r>
                        <a:rPr lang="en-US" sz="2400" dirty="0"/>
                        <a:t>1.20</a:t>
                      </a:r>
                    </a:p>
                  </a:txBody>
                  <a:tcPr/>
                </a:tc>
                <a:extLst>
                  <a:ext uri="{0D108BD9-81ED-4DB2-BD59-A6C34878D82A}">
                    <a16:rowId xmlns:a16="http://schemas.microsoft.com/office/drawing/2014/main" val="4040428188"/>
                  </a:ext>
                </a:extLst>
              </a:tr>
              <a:tr h="147183">
                <a:tc>
                  <a:txBody>
                    <a:bodyPr/>
                    <a:lstStyle/>
                    <a:p>
                      <a:r>
                        <a:rPr lang="en-US" sz="2400" dirty="0"/>
                        <a:t>Water Valley</a:t>
                      </a:r>
                    </a:p>
                  </a:txBody>
                  <a:tcPr/>
                </a:tc>
                <a:tc>
                  <a:txBody>
                    <a:bodyPr/>
                    <a:lstStyle/>
                    <a:p>
                      <a:r>
                        <a:rPr lang="en-US" sz="2400" dirty="0"/>
                        <a:t>1.32</a:t>
                      </a:r>
                    </a:p>
                  </a:txBody>
                  <a:tcPr/>
                </a:tc>
                <a:extLst>
                  <a:ext uri="{0D108BD9-81ED-4DB2-BD59-A6C34878D82A}">
                    <a16:rowId xmlns:a16="http://schemas.microsoft.com/office/drawing/2014/main" val="722758888"/>
                  </a:ext>
                </a:extLst>
              </a:tr>
            </a:tbl>
          </a:graphicData>
        </a:graphic>
      </p:graphicFrame>
      <p:sp>
        <p:nvSpPr>
          <p:cNvPr id="10" name="TextBox 9">
            <a:extLst>
              <a:ext uri="{FF2B5EF4-FFF2-40B4-BE49-F238E27FC236}">
                <a16:creationId xmlns:a16="http://schemas.microsoft.com/office/drawing/2014/main" id="{31BB7037-6A39-4409-9008-CEA4E3EAF0E1}"/>
              </a:ext>
            </a:extLst>
          </p:cNvPr>
          <p:cNvSpPr txBox="1"/>
          <p:nvPr/>
        </p:nvSpPr>
        <p:spPr>
          <a:xfrm>
            <a:off x="436227" y="5017350"/>
            <a:ext cx="8271545" cy="1200329"/>
          </a:xfrm>
          <a:prstGeom prst="rect">
            <a:avLst/>
          </a:prstGeom>
          <a:noFill/>
        </p:spPr>
        <p:txBody>
          <a:bodyPr wrap="square" rtlCol="0">
            <a:spAutoFit/>
          </a:bodyPr>
          <a:lstStyle/>
          <a:p>
            <a:r>
              <a:rPr lang="en-US" dirty="0"/>
              <a:t>The Water Valley ISD tax rate is similar to other districts in the area.  Some neighboring districts have made use of their bond capacity and others have not yet had the chance.  As discussed, Water Valley ISD has the chance to pursue a bond without any increase to the overall Tax Rate of the School District… </a:t>
            </a:r>
          </a:p>
        </p:txBody>
      </p:sp>
    </p:spTree>
    <p:extLst>
      <p:ext uri="{BB962C8B-B14F-4D97-AF65-F5344CB8AC3E}">
        <p14:creationId xmlns:p14="http://schemas.microsoft.com/office/powerpoint/2010/main" val="412776158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7"/>
        <p:cNvGrpSpPr/>
        <p:nvPr/>
      </p:nvGrpSpPr>
      <p:grpSpPr>
        <a:xfrm>
          <a:off x="0" y="0"/>
          <a:ext cx="0" cy="0"/>
          <a:chOff x="0" y="0"/>
          <a:chExt cx="0" cy="0"/>
        </a:xfrm>
      </p:grpSpPr>
      <p:pic>
        <p:nvPicPr>
          <p:cNvPr id="108" name="Shape 108" descr="LiveOak logo BlueW-01.png"/>
          <p:cNvPicPr preferRelativeResize="0"/>
          <p:nvPr/>
        </p:nvPicPr>
        <p:blipFill rotWithShape="1">
          <a:blip r:embed="rId3" cstate="email">
            <a:alphaModFix amt="9000"/>
            <a:extLst>
              <a:ext uri="{28A0092B-C50C-407E-A947-70E740481C1C}">
                <a14:useLocalDpi xmlns:a14="http://schemas.microsoft.com/office/drawing/2010/main"/>
              </a:ext>
            </a:extLst>
          </a:blip>
          <a:srcRect/>
          <a:stretch/>
        </p:blipFill>
        <p:spPr>
          <a:xfrm rot="-737547">
            <a:off x="1871283" y="571109"/>
            <a:ext cx="5401435" cy="4910945"/>
          </a:xfrm>
          <a:prstGeom prst="rect">
            <a:avLst/>
          </a:prstGeom>
          <a:noFill/>
          <a:ln>
            <a:noFill/>
          </a:ln>
        </p:spPr>
      </p:pic>
      <p:pic>
        <p:nvPicPr>
          <p:cNvPr id="15" name="Shape 108" descr="LiveOak logo BlueW-01.png">
            <a:extLst>
              <a:ext uri="{FF2B5EF4-FFF2-40B4-BE49-F238E27FC236}">
                <a16:creationId xmlns:a16="http://schemas.microsoft.com/office/drawing/2014/main" id="{53C9DBC6-5CFF-40CB-9FAD-5E450F704B24}"/>
              </a:ext>
            </a:extLst>
          </p:cNvPr>
          <p:cNvPicPr preferRelativeResize="0"/>
          <p:nvPr/>
        </p:nvPicPr>
        <p:blipFill rotWithShape="1">
          <a:blip r:embed="rId4">
            <a:alphaModFix amt="9000"/>
          </a:blip>
          <a:srcRect/>
          <a:stretch/>
        </p:blipFill>
        <p:spPr>
          <a:xfrm rot="-737547">
            <a:off x="971043" y="-381517"/>
            <a:ext cx="7201913" cy="6547927"/>
          </a:xfrm>
          <a:prstGeom prst="rect">
            <a:avLst/>
          </a:prstGeom>
          <a:noFill/>
          <a:ln>
            <a:noFill/>
          </a:ln>
        </p:spPr>
      </p:pic>
      <p:sp>
        <p:nvSpPr>
          <p:cNvPr id="10" name="Shape 109">
            <a:extLst>
              <a:ext uri="{FF2B5EF4-FFF2-40B4-BE49-F238E27FC236}">
                <a16:creationId xmlns:a16="http://schemas.microsoft.com/office/drawing/2014/main" id="{9599DA05-CC5B-4F6C-82C6-0AB7DC938988}"/>
              </a:ext>
            </a:extLst>
          </p:cNvPr>
          <p:cNvSpPr txBox="1">
            <a:spLocks noGrp="1"/>
          </p:cNvSpPr>
          <p:nvPr>
            <p:ph type="ftr" idx="11"/>
          </p:nvPr>
        </p:nvSpPr>
        <p:spPr>
          <a:xfrm>
            <a:off x="0" y="6418801"/>
            <a:ext cx="9144000" cy="439199"/>
          </a:xfrm>
          <a:prstGeom prst="rect">
            <a:avLst/>
          </a:prstGeom>
          <a:solidFill>
            <a:srgbClr val="113275"/>
          </a:solidFill>
          <a:ln>
            <a:noFill/>
          </a:ln>
        </p:spPr>
        <p:txBody>
          <a:bodyPr lIns="68569" tIns="34275" rIns="68569" bIns="34275" anchor="ctr" anchorCtr="0">
            <a:noAutofit/>
          </a:bodyPr>
          <a:lstStyle/>
          <a:p>
            <a:pPr defTabSz="685800">
              <a:buSzPct val="25000"/>
            </a:pPr>
            <a:endParaRPr kern="0"/>
          </a:p>
        </p:txBody>
      </p:sp>
      <p:pic>
        <p:nvPicPr>
          <p:cNvPr id="11" name="Shape 110">
            <a:extLst>
              <a:ext uri="{FF2B5EF4-FFF2-40B4-BE49-F238E27FC236}">
                <a16:creationId xmlns:a16="http://schemas.microsoft.com/office/drawing/2014/main" id="{5BBF1DCA-BD4E-4397-A37E-A9669F3E61FC}"/>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31004" y="6418801"/>
            <a:ext cx="442350" cy="402075"/>
          </a:xfrm>
          <a:prstGeom prst="rect">
            <a:avLst/>
          </a:prstGeom>
          <a:noFill/>
          <a:ln>
            <a:noFill/>
          </a:ln>
        </p:spPr>
      </p:pic>
      <p:sp>
        <p:nvSpPr>
          <p:cNvPr id="12" name="Title 1">
            <a:extLst>
              <a:ext uri="{FF2B5EF4-FFF2-40B4-BE49-F238E27FC236}">
                <a16:creationId xmlns:a16="http://schemas.microsoft.com/office/drawing/2014/main" id="{8A520F03-D1E2-4F2F-A486-1583B671A338}"/>
              </a:ext>
            </a:extLst>
          </p:cNvPr>
          <p:cNvSpPr txBox="1">
            <a:spLocks/>
          </p:cNvSpPr>
          <p:nvPr/>
        </p:nvSpPr>
        <p:spPr>
          <a:xfrm>
            <a:off x="131004" y="504681"/>
            <a:ext cx="10058400" cy="687162"/>
          </a:xfrm>
          <a:prstGeom prst="rect">
            <a:avLst/>
          </a:prstGeom>
          <a:noFill/>
          <a:ln>
            <a:noFill/>
          </a:ln>
        </p:spPr>
        <p:txBody>
          <a:bodyPr lIns="91425" tIns="91425" rIns="91425" bIns="91425" anchor="b" anchorCtr="0"/>
          <a:lstStyle>
            <a:defPPr marR="0" lvl="0" algn="l" rtl="0">
              <a:lnSpc>
                <a:spcPct val="100000"/>
              </a:lnSpc>
              <a:spcBef>
                <a:spcPts val="0"/>
              </a:spcBef>
              <a:spcAft>
                <a:spcPts val="0"/>
              </a:spcAft>
            </a:defPPr>
            <a:lvl1pPr marL="0" marR="0" lvl="0" indent="0" algn="l" rtl="0">
              <a:lnSpc>
                <a:spcPct val="90000"/>
              </a:lnSpc>
              <a:spcBef>
                <a:spcPts val="0"/>
              </a:spcBef>
              <a:spcAft>
                <a:spcPts val="0"/>
              </a:spcAft>
              <a:buClr>
                <a:schemeClr val="dk1"/>
              </a:buClr>
              <a:buFont typeface="Calibri"/>
              <a:buNone/>
              <a:defRPr sz="2400" b="0" i="0" u="none" strike="noStrike" cap="none">
                <a:solidFill>
                  <a:schemeClr val="dk1"/>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pPr defTabSz="914126">
              <a:lnSpc>
                <a:spcPct val="85000"/>
              </a:lnSpc>
              <a:spcBef>
                <a:spcPct val="0"/>
              </a:spcBef>
              <a:buClrTx/>
              <a:defRPr/>
            </a:pPr>
            <a:r>
              <a:rPr lang="en-US" sz="3600" b="1" kern="1200" spc="-50" dirty="0">
                <a:solidFill>
                  <a:srgbClr val="002060"/>
                </a:solidFill>
                <a:latin typeface="Times New Roman" panose="02020603050405020304" pitchFamily="18" charset="0"/>
                <a:cs typeface="Times New Roman" panose="02020603050405020304" pitchFamily="18" charset="0"/>
              </a:rPr>
              <a:t>Tax Impact &amp; Bond Capacity</a:t>
            </a:r>
          </a:p>
        </p:txBody>
      </p:sp>
      <p:graphicFrame>
        <p:nvGraphicFramePr>
          <p:cNvPr id="13" name="Table 12">
            <a:extLst>
              <a:ext uri="{FF2B5EF4-FFF2-40B4-BE49-F238E27FC236}">
                <a16:creationId xmlns:a16="http://schemas.microsoft.com/office/drawing/2014/main" id="{5F02C51B-38B8-4AF5-98ED-4D392A8ECA0C}"/>
              </a:ext>
            </a:extLst>
          </p:cNvPr>
          <p:cNvGraphicFramePr>
            <a:graphicFrameLocks noGrp="1"/>
          </p:cNvGraphicFramePr>
          <p:nvPr>
            <p:extLst>
              <p:ext uri="{D42A27DB-BD31-4B8C-83A1-F6EECF244321}">
                <p14:modId xmlns:p14="http://schemas.microsoft.com/office/powerpoint/2010/main" val="2581553363"/>
              </p:ext>
            </p:extLst>
          </p:nvPr>
        </p:nvGraphicFramePr>
        <p:xfrm>
          <a:off x="461542" y="1479186"/>
          <a:ext cx="8220915" cy="2305606"/>
        </p:xfrm>
        <a:graphic>
          <a:graphicData uri="http://schemas.openxmlformats.org/drawingml/2006/table">
            <a:tbl>
              <a:tblPr firstRow="1" bandRow="1">
                <a:tableStyleId>{5C22544A-7EE6-4342-B048-85BDC9FD1C3A}</a:tableStyleId>
              </a:tblPr>
              <a:tblGrid>
                <a:gridCol w="1989275">
                  <a:extLst>
                    <a:ext uri="{9D8B030D-6E8A-4147-A177-3AD203B41FA5}">
                      <a16:colId xmlns:a16="http://schemas.microsoft.com/office/drawing/2014/main" val="20000"/>
                    </a:ext>
                  </a:extLst>
                </a:gridCol>
                <a:gridCol w="1557910">
                  <a:extLst>
                    <a:ext uri="{9D8B030D-6E8A-4147-A177-3AD203B41FA5}">
                      <a16:colId xmlns:a16="http://schemas.microsoft.com/office/drawing/2014/main" val="20001"/>
                    </a:ext>
                  </a:extLst>
                </a:gridCol>
                <a:gridCol w="1557910">
                  <a:extLst>
                    <a:ext uri="{9D8B030D-6E8A-4147-A177-3AD203B41FA5}">
                      <a16:colId xmlns:a16="http://schemas.microsoft.com/office/drawing/2014/main" val="20002"/>
                    </a:ext>
                  </a:extLst>
                </a:gridCol>
                <a:gridCol w="1557910">
                  <a:extLst>
                    <a:ext uri="{9D8B030D-6E8A-4147-A177-3AD203B41FA5}">
                      <a16:colId xmlns:a16="http://schemas.microsoft.com/office/drawing/2014/main" val="20003"/>
                    </a:ext>
                  </a:extLst>
                </a:gridCol>
                <a:gridCol w="1557910">
                  <a:extLst>
                    <a:ext uri="{9D8B030D-6E8A-4147-A177-3AD203B41FA5}">
                      <a16:colId xmlns:a16="http://schemas.microsoft.com/office/drawing/2014/main" val="20004"/>
                    </a:ext>
                  </a:extLst>
                </a:gridCol>
              </a:tblGrid>
              <a:tr h="483500">
                <a:tc>
                  <a:txBody>
                    <a:bodyPr/>
                    <a:lstStyle/>
                    <a:p>
                      <a:pPr algn="l"/>
                      <a:endParaRPr lang="en-US" dirty="0"/>
                    </a:p>
                  </a:txBody>
                  <a:tcPr/>
                </a:tc>
                <a:tc gridSpan="4">
                  <a:txBody>
                    <a:bodyPr/>
                    <a:lstStyle/>
                    <a:p>
                      <a:pPr lvl="4" algn="l"/>
                      <a:r>
                        <a:rPr lang="en-US" sz="2400" b="1" dirty="0"/>
                        <a:t>Homestead</a:t>
                      </a:r>
                      <a:r>
                        <a:rPr lang="en-US" sz="2400" b="1" baseline="0" dirty="0"/>
                        <a:t> Tax Impact</a:t>
                      </a:r>
                      <a:endParaRPr lang="en-US" sz="2400" b="1"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669303">
                <a:tc>
                  <a:txBody>
                    <a:bodyPr/>
                    <a:lstStyle/>
                    <a:p>
                      <a:r>
                        <a:rPr lang="en-US" sz="1800" b="1" dirty="0"/>
                        <a:t>Taxable Home Value</a:t>
                      </a:r>
                    </a:p>
                  </a:txBody>
                  <a:tcPr/>
                </a:tc>
                <a:tc>
                  <a:txBody>
                    <a:bodyPr/>
                    <a:lstStyle/>
                    <a:p>
                      <a:pPr algn="ctr"/>
                      <a:r>
                        <a:rPr lang="en-US" sz="1800" b="1" dirty="0"/>
                        <a:t>$25,000</a:t>
                      </a:r>
                    </a:p>
                  </a:txBody>
                  <a:tcPr/>
                </a:tc>
                <a:tc>
                  <a:txBody>
                    <a:bodyPr/>
                    <a:lstStyle/>
                    <a:p>
                      <a:pPr algn="ctr"/>
                      <a:r>
                        <a:rPr lang="en-US" sz="1800" b="1" dirty="0"/>
                        <a:t>$50,000</a:t>
                      </a:r>
                    </a:p>
                  </a:txBody>
                  <a:tcPr/>
                </a:tc>
                <a:tc>
                  <a:txBody>
                    <a:bodyPr/>
                    <a:lstStyle/>
                    <a:p>
                      <a:pPr algn="ctr"/>
                      <a:r>
                        <a:rPr lang="en-US" sz="1800" b="1" dirty="0"/>
                        <a:t>$75,000</a:t>
                      </a:r>
                    </a:p>
                  </a:txBody>
                  <a:tcPr/>
                </a:tc>
                <a:tc>
                  <a:txBody>
                    <a:bodyPr/>
                    <a:lstStyle/>
                    <a:p>
                      <a:pPr algn="ctr"/>
                      <a:r>
                        <a:rPr lang="en-US" sz="1800" b="1" dirty="0"/>
                        <a:t>$100,000</a:t>
                      </a:r>
                    </a:p>
                  </a:txBody>
                  <a:tcPr/>
                </a:tc>
                <a:extLst>
                  <a:ext uri="{0D108BD9-81ED-4DB2-BD59-A6C34878D82A}">
                    <a16:rowId xmlns:a16="http://schemas.microsoft.com/office/drawing/2014/main" val="10001"/>
                  </a:ext>
                </a:extLst>
              </a:tr>
              <a:tr h="483500">
                <a:tc>
                  <a:txBody>
                    <a:bodyPr/>
                    <a:lstStyle/>
                    <a:p>
                      <a:r>
                        <a:rPr lang="en-US" sz="1800" dirty="0"/>
                        <a:t>Yearly Tax Effect</a:t>
                      </a:r>
                    </a:p>
                  </a:txBody>
                  <a:tcPr/>
                </a:tc>
                <a:tc>
                  <a:txBody>
                    <a:bodyPr/>
                    <a:lstStyle/>
                    <a:p>
                      <a:pPr algn="ctr"/>
                      <a:r>
                        <a:rPr lang="en-US" sz="1800" dirty="0"/>
                        <a:t>$0</a:t>
                      </a:r>
                    </a:p>
                  </a:txBody>
                  <a:tcPr/>
                </a:tc>
                <a:tc>
                  <a:txBody>
                    <a:bodyPr/>
                    <a:lstStyle/>
                    <a:p>
                      <a:pPr algn="ctr"/>
                      <a:r>
                        <a:rPr lang="en-US" sz="1800" dirty="0"/>
                        <a:t>$0</a:t>
                      </a:r>
                    </a:p>
                  </a:txBody>
                  <a:tcPr/>
                </a:tc>
                <a:tc>
                  <a:txBody>
                    <a:bodyPr/>
                    <a:lstStyle/>
                    <a:p>
                      <a:pPr algn="ctr"/>
                      <a:r>
                        <a:rPr lang="en-US" sz="1800" dirty="0"/>
                        <a:t>$0</a:t>
                      </a:r>
                    </a:p>
                  </a:txBody>
                  <a:tcPr/>
                </a:tc>
                <a:tc>
                  <a:txBody>
                    <a:bodyPr/>
                    <a:lstStyle/>
                    <a:p>
                      <a:pPr algn="ctr"/>
                      <a:r>
                        <a:rPr lang="en-US" sz="1800" dirty="0"/>
                        <a:t>$0</a:t>
                      </a:r>
                    </a:p>
                  </a:txBody>
                  <a:tcPr/>
                </a:tc>
                <a:extLst>
                  <a:ext uri="{0D108BD9-81ED-4DB2-BD59-A6C34878D82A}">
                    <a16:rowId xmlns:a16="http://schemas.microsoft.com/office/drawing/2014/main" val="10002"/>
                  </a:ext>
                </a:extLst>
              </a:tr>
              <a:tr h="669303">
                <a:tc>
                  <a:txBody>
                    <a:bodyPr/>
                    <a:lstStyle/>
                    <a:p>
                      <a:r>
                        <a:rPr lang="en-US" sz="1800" dirty="0"/>
                        <a:t>Monthly</a:t>
                      </a:r>
                    </a:p>
                  </a:txBody>
                  <a:tcPr/>
                </a:tc>
                <a:tc>
                  <a:txBody>
                    <a:bodyPr/>
                    <a:lstStyle/>
                    <a:p>
                      <a:pPr algn="ctr"/>
                      <a:r>
                        <a:rPr lang="en-US" sz="1800" dirty="0"/>
                        <a:t>0</a:t>
                      </a:r>
                    </a:p>
                  </a:txBody>
                  <a:tcPr/>
                </a:tc>
                <a:tc>
                  <a:txBody>
                    <a:bodyPr/>
                    <a:lstStyle/>
                    <a:p>
                      <a:pPr algn="ctr"/>
                      <a:r>
                        <a:rPr lang="en-US" sz="1800" dirty="0"/>
                        <a:t>$0</a:t>
                      </a:r>
                    </a:p>
                  </a:txBody>
                  <a:tcPr/>
                </a:tc>
                <a:tc>
                  <a:txBody>
                    <a:bodyPr/>
                    <a:lstStyle/>
                    <a:p>
                      <a:pPr algn="ctr"/>
                      <a:r>
                        <a:rPr lang="en-US" sz="1800" dirty="0"/>
                        <a:t>$0</a:t>
                      </a:r>
                    </a:p>
                  </a:txBody>
                  <a:tcPr/>
                </a:tc>
                <a:tc>
                  <a:txBody>
                    <a:bodyPr/>
                    <a:lstStyle/>
                    <a:p>
                      <a:pPr algn="ctr"/>
                      <a:r>
                        <a:rPr lang="en-US" sz="1800" dirty="0"/>
                        <a:t>$0</a:t>
                      </a:r>
                    </a:p>
                    <a:p>
                      <a:pPr algn="ctr"/>
                      <a:endParaRPr lang="en-US" sz="1800" dirty="0"/>
                    </a:p>
                  </a:txBody>
                  <a:tcPr/>
                </a:tc>
                <a:extLst>
                  <a:ext uri="{0D108BD9-81ED-4DB2-BD59-A6C34878D82A}">
                    <a16:rowId xmlns:a16="http://schemas.microsoft.com/office/drawing/2014/main" val="10003"/>
                  </a:ext>
                </a:extLst>
              </a:tr>
            </a:tbl>
          </a:graphicData>
        </a:graphic>
      </p:graphicFrame>
      <p:sp>
        <p:nvSpPr>
          <p:cNvPr id="14" name="TextBox 13">
            <a:extLst>
              <a:ext uri="{FF2B5EF4-FFF2-40B4-BE49-F238E27FC236}">
                <a16:creationId xmlns:a16="http://schemas.microsoft.com/office/drawing/2014/main" id="{5D2034F8-28EF-4D2C-A6C7-DE567B3D4EBF}"/>
              </a:ext>
            </a:extLst>
          </p:cNvPr>
          <p:cNvSpPr txBox="1"/>
          <p:nvPr/>
        </p:nvSpPr>
        <p:spPr>
          <a:xfrm>
            <a:off x="461542" y="4202846"/>
            <a:ext cx="8403571" cy="954107"/>
          </a:xfrm>
          <a:prstGeom prst="rect">
            <a:avLst/>
          </a:prstGeom>
          <a:noFill/>
        </p:spPr>
        <p:txBody>
          <a:bodyPr wrap="square" rtlCol="0">
            <a:spAutoFit/>
          </a:bodyPr>
          <a:lstStyle/>
          <a:p>
            <a:r>
              <a:rPr lang="en-US" dirty="0"/>
              <a:t>As Taxable Values increase due to the addition of wind and solar energy, it will enable Water Valley ISD to take on a new bond project without increasing the overall tax rate for the school.  In 2018-2019 the district set a rate of $1.32/100 and they’ve set the same $1.32 rate in 2019-2020.  A passed bond election will not cause an increase in the School Districts tax rate.</a:t>
            </a:r>
          </a:p>
        </p:txBody>
      </p:sp>
    </p:spTree>
    <p:extLst>
      <p:ext uri="{BB962C8B-B14F-4D97-AF65-F5344CB8AC3E}">
        <p14:creationId xmlns:p14="http://schemas.microsoft.com/office/powerpoint/2010/main" val="17227217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1"/>
        <p:cNvGrpSpPr/>
        <p:nvPr/>
      </p:nvGrpSpPr>
      <p:grpSpPr>
        <a:xfrm>
          <a:off x="0" y="0"/>
          <a:ext cx="0" cy="0"/>
          <a:chOff x="0" y="0"/>
          <a:chExt cx="0" cy="0"/>
        </a:xfrm>
      </p:grpSpPr>
      <p:pic>
        <p:nvPicPr>
          <p:cNvPr id="9" name="Shape 108" descr="LiveOak logo BlueW-01.png">
            <a:extLst>
              <a:ext uri="{FF2B5EF4-FFF2-40B4-BE49-F238E27FC236}">
                <a16:creationId xmlns:a16="http://schemas.microsoft.com/office/drawing/2014/main" id="{008B27AA-6DE0-4CC1-8E2A-6CAB5DDFB63A}"/>
              </a:ext>
            </a:extLst>
          </p:cNvPr>
          <p:cNvPicPr preferRelativeResize="0"/>
          <p:nvPr/>
        </p:nvPicPr>
        <p:blipFill rotWithShape="1">
          <a:blip r:embed="rId3">
            <a:alphaModFix amt="9000"/>
          </a:blip>
          <a:srcRect/>
          <a:stretch/>
        </p:blipFill>
        <p:spPr>
          <a:xfrm rot="20862453">
            <a:off x="971043" y="-381517"/>
            <a:ext cx="7201913" cy="6547927"/>
          </a:xfrm>
          <a:prstGeom prst="rect">
            <a:avLst/>
          </a:prstGeom>
          <a:noFill/>
          <a:ln>
            <a:noFill/>
          </a:ln>
        </p:spPr>
      </p:pic>
      <p:sp>
        <p:nvSpPr>
          <p:cNvPr id="125" name="Shape 125"/>
          <p:cNvSpPr txBox="1"/>
          <p:nvPr/>
        </p:nvSpPr>
        <p:spPr>
          <a:xfrm>
            <a:off x="181538" y="1568250"/>
            <a:ext cx="8736300" cy="4715104"/>
          </a:xfrm>
          <a:prstGeom prst="rect">
            <a:avLst/>
          </a:prstGeom>
          <a:noFill/>
          <a:ln>
            <a:noFill/>
          </a:ln>
        </p:spPr>
        <p:txBody>
          <a:bodyPr lIns="68569" tIns="68569" rIns="68569" bIns="68569" anchor="ctr" anchorCtr="0">
            <a:noAutofit/>
          </a:bodyPr>
          <a:lstStyle/>
          <a:p>
            <a:pPr defTabSz="685800">
              <a:lnSpc>
                <a:spcPct val="115000"/>
              </a:lnSpc>
              <a:spcBef>
                <a:spcPts val="300"/>
              </a:spcBef>
            </a:pPr>
            <a:r>
              <a:rPr lang="en-US" sz="1600" i="1" kern="0" dirty="0">
                <a:solidFill>
                  <a:srgbClr val="17375E"/>
                </a:solidFill>
                <a:latin typeface="Times New Roman" panose="02020603050405020304" pitchFamily="18" charset="0"/>
                <a:ea typeface="Calibri"/>
                <a:cs typeface="Times New Roman" panose="02020603050405020304" pitchFamily="18" charset="0"/>
                <a:sym typeface="Calibri"/>
              </a:rPr>
              <a:t>Per MSRB Rule G-17 and the SEC Municipal Advisor Rule, Live Oak Public Finance, LLC (“the Firm”), is not recommending an action to you as the municipal entity or obligated person.  The information provided is not intended to be and should not be construed as “advice” within the meaning of Section 15B of the Securities Exchange Act of 1934.  This information is being provided for discussion purposes, and you should discuss any information and material contained in this communication with any and all internal or external advisors and experts that you deem appropriate before acting on this information or material.</a:t>
            </a:r>
          </a:p>
          <a:p>
            <a:pPr defTabSz="685800">
              <a:lnSpc>
                <a:spcPct val="115000"/>
              </a:lnSpc>
              <a:spcBef>
                <a:spcPts val="300"/>
              </a:spcBef>
            </a:pPr>
            <a:r>
              <a:rPr lang="en-US" sz="1600" i="1" kern="0" dirty="0">
                <a:solidFill>
                  <a:srgbClr val="17375E"/>
                </a:solidFill>
                <a:latin typeface="Times New Roman" panose="02020603050405020304" pitchFamily="18" charset="0"/>
                <a:ea typeface="Calibri"/>
                <a:cs typeface="Times New Roman" panose="02020603050405020304" pitchFamily="18" charset="0"/>
                <a:sym typeface="Calibri"/>
              </a:rPr>
              <a:t>Unless otherwise agreed, the Firm is not acting as a municipal advisor to you and does not owe a fiduciary duty pursuant to Section 15B of the Exchange Act to you with respect to the information and material contained in this communication. The accompanying information was obtained from sources which the Firm believes to be reliable but does not guarantee its accuracy and completeness.</a:t>
            </a:r>
          </a:p>
          <a:p>
            <a:pPr defTabSz="685800">
              <a:lnSpc>
                <a:spcPct val="115000"/>
              </a:lnSpc>
              <a:spcBef>
                <a:spcPts val="300"/>
              </a:spcBef>
            </a:pPr>
            <a:r>
              <a:rPr lang="en-US" sz="1600" i="1" kern="0" dirty="0">
                <a:solidFill>
                  <a:srgbClr val="17375E"/>
                </a:solidFill>
                <a:latin typeface="Times New Roman" panose="02020603050405020304" pitchFamily="18" charset="0"/>
                <a:ea typeface="Calibri"/>
                <a:cs typeface="Times New Roman" panose="02020603050405020304" pitchFamily="18" charset="0"/>
                <a:sym typeface="Calibri"/>
              </a:rPr>
              <a:t>The material has been prepared solely for informational purposes and is not a solicitation of an offer to buy or sell any security or instrument or to participate in any trading strategy.  Historical data is not an indication of future results.  The opinions expressed are our own unless otherwise stated.</a:t>
            </a:r>
          </a:p>
          <a:p>
            <a:pPr defTabSz="685800">
              <a:lnSpc>
                <a:spcPct val="115000"/>
              </a:lnSpc>
              <a:spcBef>
                <a:spcPts val="300"/>
              </a:spcBef>
            </a:pPr>
            <a:r>
              <a:rPr lang="en-US" sz="1600" i="1" kern="0" dirty="0">
                <a:solidFill>
                  <a:srgbClr val="17375E"/>
                </a:solidFill>
                <a:latin typeface="Times New Roman" panose="02020603050405020304" pitchFamily="18" charset="0"/>
                <a:ea typeface="Calibri"/>
                <a:cs typeface="Times New Roman" panose="02020603050405020304" pitchFamily="18" charset="0"/>
                <a:sym typeface="Calibri"/>
              </a:rPr>
              <a:t>Additional information is available upon request.</a:t>
            </a:r>
          </a:p>
          <a:p>
            <a:pPr defTabSz="685800"/>
            <a:endParaRPr sz="1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26" name="Shape 126"/>
          <p:cNvSpPr txBox="1">
            <a:spLocks noGrp="1"/>
          </p:cNvSpPr>
          <p:nvPr>
            <p:ph type="title"/>
          </p:nvPr>
        </p:nvSpPr>
        <p:spPr>
          <a:xfrm>
            <a:off x="226163" y="866250"/>
            <a:ext cx="7886700" cy="702000"/>
          </a:xfrm>
          <a:prstGeom prst="rect">
            <a:avLst/>
          </a:prstGeom>
        </p:spPr>
        <p:txBody>
          <a:bodyPr lIns="68569" tIns="68569" rIns="68569" bIns="68569" anchor="b" anchorCtr="0">
            <a:noAutofit/>
          </a:bodyPr>
          <a:lstStyle/>
          <a:p>
            <a:r>
              <a:rPr lang="en-US" sz="3600" dirty="0">
                <a:solidFill>
                  <a:srgbClr val="113275"/>
                </a:solidFill>
                <a:latin typeface="Times New Roman" panose="02020603050405020304" pitchFamily="18" charset="0"/>
                <a:cs typeface="Times New Roman" panose="02020603050405020304" pitchFamily="18" charset="0"/>
              </a:rPr>
              <a:t>DISCLAIMER</a:t>
            </a:r>
          </a:p>
        </p:txBody>
      </p:sp>
      <p:sp>
        <p:nvSpPr>
          <p:cNvPr id="7" name="Shape 109">
            <a:extLst>
              <a:ext uri="{FF2B5EF4-FFF2-40B4-BE49-F238E27FC236}">
                <a16:creationId xmlns:a16="http://schemas.microsoft.com/office/drawing/2014/main" id="{A483C91A-2CE8-43A8-BF44-AA628DC80A39}"/>
              </a:ext>
            </a:extLst>
          </p:cNvPr>
          <p:cNvSpPr txBox="1">
            <a:spLocks noGrp="1"/>
          </p:cNvSpPr>
          <p:nvPr>
            <p:ph type="ftr" idx="11"/>
          </p:nvPr>
        </p:nvSpPr>
        <p:spPr>
          <a:xfrm>
            <a:off x="0" y="6418801"/>
            <a:ext cx="9144000" cy="439199"/>
          </a:xfrm>
          <a:prstGeom prst="rect">
            <a:avLst/>
          </a:prstGeom>
          <a:solidFill>
            <a:srgbClr val="113275"/>
          </a:solidFill>
          <a:ln>
            <a:noFill/>
          </a:ln>
        </p:spPr>
        <p:txBody>
          <a:bodyPr lIns="68569" tIns="34275" rIns="68569" bIns="34275" anchor="ctr" anchorCtr="0">
            <a:noAutofit/>
          </a:bodyPr>
          <a:lstStyle/>
          <a:p>
            <a:pPr defTabSz="685800">
              <a:buSzPct val="25000"/>
            </a:pPr>
            <a:endParaRPr kern="0"/>
          </a:p>
        </p:txBody>
      </p:sp>
      <p:pic>
        <p:nvPicPr>
          <p:cNvPr id="8" name="Shape 110">
            <a:extLst>
              <a:ext uri="{FF2B5EF4-FFF2-40B4-BE49-F238E27FC236}">
                <a16:creationId xmlns:a16="http://schemas.microsoft.com/office/drawing/2014/main" id="{45102B95-3D10-43E6-8824-2101A84837A9}"/>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31004" y="6418801"/>
            <a:ext cx="442350" cy="4020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113275"/>
        </a:solidFill>
        <a:effectLst/>
      </p:bgPr>
    </p:bg>
    <p:spTree>
      <p:nvGrpSpPr>
        <p:cNvPr id="1" name="Shape 130"/>
        <p:cNvGrpSpPr/>
        <p:nvPr/>
      </p:nvGrpSpPr>
      <p:grpSpPr>
        <a:xfrm>
          <a:off x="0" y="0"/>
          <a:ext cx="0" cy="0"/>
          <a:chOff x="0" y="0"/>
          <a:chExt cx="0" cy="0"/>
        </a:xfrm>
      </p:grpSpPr>
      <p:sp>
        <p:nvSpPr>
          <p:cNvPr id="6" name="Shape 131">
            <a:extLst>
              <a:ext uri="{FF2B5EF4-FFF2-40B4-BE49-F238E27FC236}">
                <a16:creationId xmlns:a16="http://schemas.microsoft.com/office/drawing/2014/main" id="{D5BC8BE5-9DA3-4487-91F1-B5E6F385AE6F}"/>
              </a:ext>
            </a:extLst>
          </p:cNvPr>
          <p:cNvSpPr txBox="1">
            <a:spLocks/>
          </p:cNvSpPr>
          <p:nvPr/>
        </p:nvSpPr>
        <p:spPr>
          <a:xfrm>
            <a:off x="897271" y="4798454"/>
            <a:ext cx="7349455" cy="1498945"/>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L="171450" marR="0" lvl="0" indent="-38100" algn="l" rtl="0">
              <a:lnSpc>
                <a:spcPct val="90000"/>
              </a:lnSpc>
              <a:spcBef>
                <a:spcPts val="75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57150" algn="l" rtl="0">
              <a:lnSpc>
                <a:spcPct val="90000"/>
              </a:lnSpc>
              <a:spcBef>
                <a:spcPts val="375"/>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76200" algn="l" rtl="0">
              <a:lnSpc>
                <a:spcPct val="90000"/>
              </a:lnSpc>
              <a:spcBef>
                <a:spcPts val="375"/>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spcAft>
                <a:spcPts val="0"/>
              </a:spcAft>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spcAft>
                <a:spcPts val="0"/>
              </a:spcAft>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spcAft>
                <a:spcPts val="0"/>
              </a:spcAft>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spcAft>
                <a:spcPts val="0"/>
              </a:spcAft>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spcAft>
                <a:spcPts val="0"/>
              </a:spcAft>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spcAft>
                <a:spcPts val="0"/>
              </a:spcAft>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pPr marL="0" indent="0" algn="ctr" defTabSz="914400">
              <a:spcBef>
                <a:spcPts val="0"/>
              </a:spcBef>
              <a:buClr>
                <a:schemeClr val="lt1"/>
              </a:buClr>
              <a:buSzPct val="25000"/>
              <a:buFont typeface="Arial"/>
              <a:buNone/>
            </a:pPr>
            <a:r>
              <a:rPr lang="en-US" sz="2800" kern="0" dirty="0">
                <a:solidFill>
                  <a:schemeClr val="lt1"/>
                </a:solidFill>
              </a:rPr>
              <a:t>www.liveoakpf.com </a:t>
            </a:r>
          </a:p>
          <a:p>
            <a:pPr marL="0" indent="0" algn="ctr" defTabSz="914400">
              <a:spcBef>
                <a:spcPts val="1000"/>
              </a:spcBef>
              <a:buClr>
                <a:schemeClr val="lt1"/>
              </a:buClr>
              <a:buSzPct val="25000"/>
              <a:buFont typeface="Arial"/>
              <a:buNone/>
            </a:pPr>
            <a:r>
              <a:rPr lang="en-US" sz="2800" kern="0" dirty="0">
                <a:solidFill>
                  <a:schemeClr val="lt1"/>
                </a:solidFill>
              </a:rPr>
              <a:t>(512) 726-5547 </a:t>
            </a:r>
          </a:p>
          <a:p>
            <a:pPr marL="0" indent="0" algn="ctr" defTabSz="914400">
              <a:spcBef>
                <a:spcPts val="1000"/>
              </a:spcBef>
              <a:buClr>
                <a:schemeClr val="lt1"/>
              </a:buClr>
              <a:buSzPct val="25000"/>
              <a:buFont typeface="Arial"/>
              <a:buNone/>
            </a:pPr>
            <a:r>
              <a:rPr lang="en-US" sz="2800" kern="0" dirty="0">
                <a:solidFill>
                  <a:schemeClr val="lt1"/>
                </a:solidFill>
              </a:rPr>
              <a:t>info@liveoakpf.com </a:t>
            </a:r>
          </a:p>
          <a:p>
            <a:pPr marL="228600" indent="-228600" defTabSz="914400">
              <a:spcBef>
                <a:spcPts val="1000"/>
              </a:spcBef>
              <a:buFont typeface="Arial"/>
              <a:buNone/>
            </a:pPr>
            <a:endParaRPr lang="en-US" sz="2800" kern="0" dirty="0"/>
          </a:p>
        </p:txBody>
      </p:sp>
      <p:pic>
        <p:nvPicPr>
          <p:cNvPr id="7" name="Shape 132" descr="LiveOak logo WBlue-01.jpg">
            <a:extLst>
              <a:ext uri="{FF2B5EF4-FFF2-40B4-BE49-F238E27FC236}">
                <a16:creationId xmlns:a16="http://schemas.microsoft.com/office/drawing/2014/main" id="{7EFCD88C-ED0A-4D30-AFFD-EECF61141DDD}"/>
              </a:ext>
            </a:extLst>
          </p:cNvPr>
          <p:cNvPicPr preferRelativeResize="0"/>
          <p:nvPr/>
        </p:nvPicPr>
        <p:blipFill>
          <a:blip r:embed="rId3">
            <a:alphaModFix/>
          </a:blip>
          <a:stretch>
            <a:fillRect/>
          </a:stretch>
        </p:blipFill>
        <p:spPr>
          <a:xfrm>
            <a:off x="2210738" y="376043"/>
            <a:ext cx="4722523" cy="429267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10A899-DF0D-406C-9021-F12E339792FD}"/>
              </a:ext>
            </a:extLst>
          </p:cNvPr>
          <p:cNvSpPr txBox="1">
            <a:spLocks noChangeArrowheads="1"/>
          </p:cNvSpPr>
          <p:nvPr/>
        </p:nvSpPr>
        <p:spPr bwMode="auto">
          <a:xfrm>
            <a:off x="3665538" y="2341563"/>
            <a:ext cx="5046662" cy="13843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2400" dirty="0">
                <a:solidFill>
                  <a:schemeClr val="bg1">
                    <a:lumMod val="75000"/>
                  </a:schemeClr>
                </a:solidFill>
                <a:latin typeface="+mj-lt"/>
              </a:rPr>
              <a:t>there is absolutely </a:t>
            </a:r>
          </a:p>
          <a:p>
            <a:pPr eaLnBrk="1" hangingPunct="1">
              <a:defRPr/>
            </a:pPr>
            <a:endParaRPr lang="en-US" altLang="en-US" sz="3600" i="1" dirty="0">
              <a:solidFill>
                <a:srgbClr val="75B577"/>
              </a:solidFill>
              <a:latin typeface="+mj-lt"/>
            </a:endParaRPr>
          </a:p>
          <a:p>
            <a:pPr eaLnBrk="1" hangingPunct="1">
              <a:defRPr/>
            </a:pPr>
            <a:r>
              <a:rPr lang="en-US" altLang="en-US" sz="2400" dirty="0">
                <a:solidFill>
                  <a:schemeClr val="bg1">
                    <a:lumMod val="75000"/>
                  </a:schemeClr>
                </a:solidFill>
                <a:latin typeface="+mj-lt"/>
              </a:rPr>
              <a:t>for those who…</a:t>
            </a:r>
          </a:p>
        </p:txBody>
      </p:sp>
      <p:grpSp>
        <p:nvGrpSpPr>
          <p:cNvPr id="4" name="Group 8">
            <a:extLst>
              <a:ext uri="{FF2B5EF4-FFF2-40B4-BE49-F238E27FC236}">
                <a16:creationId xmlns:a16="http://schemas.microsoft.com/office/drawing/2014/main" id="{621E71DA-4CA7-434B-A0CD-C686069A9248}"/>
              </a:ext>
            </a:extLst>
          </p:cNvPr>
          <p:cNvGrpSpPr>
            <a:grpSpLocks/>
          </p:cNvGrpSpPr>
          <p:nvPr/>
        </p:nvGrpSpPr>
        <p:grpSpPr bwMode="auto">
          <a:xfrm>
            <a:off x="758825" y="2395538"/>
            <a:ext cx="2517775" cy="2044700"/>
            <a:chOff x="3103527" y="1129086"/>
            <a:chExt cx="2517848" cy="2044736"/>
          </a:xfrm>
        </p:grpSpPr>
        <p:sp>
          <p:nvSpPr>
            <p:cNvPr id="5" name="Oval 4">
              <a:extLst>
                <a:ext uri="{FF2B5EF4-FFF2-40B4-BE49-F238E27FC236}">
                  <a16:creationId xmlns:a16="http://schemas.microsoft.com/office/drawing/2014/main" id="{342253BC-F2B4-4CB9-9BFA-1223EF8BC369}"/>
                </a:ext>
              </a:extLst>
            </p:cNvPr>
            <p:cNvSpPr/>
            <p:nvPr/>
          </p:nvSpPr>
          <p:spPr>
            <a:xfrm>
              <a:off x="3565503" y="1129086"/>
              <a:ext cx="2013008" cy="2022511"/>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5">
              <a:extLst>
                <a:ext uri="{FF2B5EF4-FFF2-40B4-BE49-F238E27FC236}">
                  <a16:creationId xmlns:a16="http://schemas.microsoft.com/office/drawing/2014/main" id="{9EBAD04C-8C4C-4D54-804F-360797A4B80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03527" y="1151500"/>
              <a:ext cx="2517848" cy="202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ctangle 6">
            <a:extLst>
              <a:ext uri="{FF2B5EF4-FFF2-40B4-BE49-F238E27FC236}">
                <a16:creationId xmlns:a16="http://schemas.microsoft.com/office/drawing/2014/main" id="{5ACF5AC9-811C-488C-9F18-8D100A0CE64C}"/>
              </a:ext>
            </a:extLst>
          </p:cNvPr>
          <p:cNvSpPr/>
          <p:nvPr/>
        </p:nvSpPr>
        <p:spPr>
          <a:xfrm>
            <a:off x="3665538" y="3849688"/>
            <a:ext cx="4648200" cy="1200329"/>
          </a:xfrm>
          <a:prstGeom prst="rect">
            <a:avLst/>
          </a:prstGeom>
        </p:spPr>
        <p:txBody>
          <a:bodyPr>
            <a:spAutoFit/>
          </a:bodyPr>
          <a:lstStyle/>
          <a:p>
            <a:pPr marL="285750" indent="-285750" eaLnBrk="1" hangingPunct="1">
              <a:buClr>
                <a:srgbClr val="75B577"/>
              </a:buClr>
              <a:buFont typeface="Wingdings" panose="05000000000000000000" pitchFamily="2" charset="2"/>
              <a:buChar char="ü"/>
              <a:defRPr/>
            </a:pPr>
            <a:r>
              <a:rPr lang="en-US" altLang="en-US" dirty="0" smtClean="0">
                <a:solidFill>
                  <a:schemeClr val="bg1">
                    <a:lumMod val="65000"/>
                  </a:schemeClr>
                </a:solidFill>
                <a:latin typeface="+mj-lt"/>
              </a:rPr>
              <a:t>are over 65 years of age AND</a:t>
            </a:r>
          </a:p>
          <a:p>
            <a:pPr marL="285750" indent="-285750" eaLnBrk="1" hangingPunct="1">
              <a:buClr>
                <a:srgbClr val="75B577"/>
              </a:buClr>
              <a:buFont typeface="Wingdings" panose="05000000000000000000" pitchFamily="2" charset="2"/>
              <a:buChar char="ü"/>
              <a:defRPr/>
            </a:pPr>
            <a:r>
              <a:rPr lang="en-US" altLang="en-US" dirty="0" smtClean="0">
                <a:solidFill>
                  <a:schemeClr val="bg1">
                    <a:lumMod val="65000"/>
                  </a:schemeClr>
                </a:solidFill>
                <a:latin typeface="+mj-lt"/>
              </a:rPr>
              <a:t>have </a:t>
            </a:r>
            <a:r>
              <a:rPr lang="en-US" altLang="en-US" dirty="0">
                <a:solidFill>
                  <a:schemeClr val="bg1">
                    <a:lumMod val="65000"/>
                  </a:schemeClr>
                </a:solidFill>
                <a:latin typeface="+mj-lt"/>
              </a:rPr>
              <a:t>filed their Homestead Exemption </a:t>
            </a:r>
            <a:r>
              <a:rPr lang="en-US" altLang="en-US" dirty="0" smtClean="0">
                <a:solidFill>
                  <a:schemeClr val="bg1">
                    <a:lumMod val="65000"/>
                  </a:schemeClr>
                </a:solidFill>
                <a:latin typeface="+mj-lt"/>
              </a:rPr>
              <a:t>Act</a:t>
            </a:r>
          </a:p>
          <a:p>
            <a:pPr marL="285750" indent="-285750" eaLnBrk="1" hangingPunct="1">
              <a:buClr>
                <a:srgbClr val="75B577"/>
              </a:buClr>
              <a:buFont typeface="Wingdings" panose="05000000000000000000" pitchFamily="2" charset="2"/>
              <a:buChar char="ü"/>
              <a:defRPr/>
            </a:pPr>
            <a:r>
              <a:rPr lang="en-US" dirty="0" smtClean="0">
                <a:solidFill>
                  <a:schemeClr val="bg1">
                    <a:lumMod val="65000"/>
                  </a:schemeClr>
                </a:solidFill>
                <a:latin typeface="+mj-lt"/>
              </a:rPr>
              <a:t>Unless Improvements are made since filing for the Homestead Exemption</a:t>
            </a:r>
            <a:endParaRPr lang="en-US" dirty="0">
              <a:solidFill>
                <a:schemeClr val="bg1">
                  <a:lumMod val="65000"/>
                </a:schemeClr>
              </a:solidFill>
              <a:latin typeface="+mj-lt"/>
            </a:endParaRPr>
          </a:p>
        </p:txBody>
      </p:sp>
      <p:sp>
        <p:nvSpPr>
          <p:cNvPr id="8" name="Rectangle 7">
            <a:extLst>
              <a:ext uri="{FF2B5EF4-FFF2-40B4-BE49-F238E27FC236}">
                <a16:creationId xmlns:a16="http://schemas.microsoft.com/office/drawing/2014/main" id="{28826B40-CF43-4B92-A6C8-C05180A9E3D5}"/>
              </a:ext>
            </a:extLst>
          </p:cNvPr>
          <p:cNvSpPr>
            <a:spLocks noChangeArrowheads="1"/>
          </p:cNvSpPr>
          <p:nvPr/>
        </p:nvSpPr>
        <p:spPr bwMode="auto">
          <a:xfrm>
            <a:off x="3665538" y="2679700"/>
            <a:ext cx="504666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4000" i="1" dirty="0">
                <a:solidFill>
                  <a:srgbClr val="75B577"/>
                </a:solidFill>
                <a:latin typeface="Franklin Gothic Demi" panose="020B0703020102020204" pitchFamily="34" charset="0"/>
              </a:rPr>
              <a:t>NO TAX INCREASE</a:t>
            </a:r>
            <a:endParaRPr lang="en-US" altLang="en-US" sz="4000" dirty="0">
              <a:latin typeface="Franklin Gothic Demi" panose="020B0703020102020204" pitchFamily="34" charset="0"/>
            </a:endParaRPr>
          </a:p>
        </p:txBody>
      </p:sp>
      <p:sp>
        <p:nvSpPr>
          <p:cNvPr id="10" name="Text Placeholder 5">
            <a:extLst>
              <a:ext uri="{FF2B5EF4-FFF2-40B4-BE49-F238E27FC236}">
                <a16:creationId xmlns:a16="http://schemas.microsoft.com/office/drawing/2014/main" id="{DF25714D-61B5-4606-B0B4-390918C01256}"/>
              </a:ext>
            </a:extLst>
          </p:cNvPr>
          <p:cNvSpPr>
            <a:spLocks noGrp="1"/>
          </p:cNvSpPr>
          <p:nvPr>
            <p:ph type="body" idx="13"/>
          </p:nvPr>
        </p:nvSpPr>
        <p:spPr>
          <a:xfrm>
            <a:off x="1" y="377998"/>
            <a:ext cx="2012950" cy="381000"/>
          </a:xfrm>
        </p:spPr>
        <p:txBody>
          <a:bodyPr anchor="ctr"/>
          <a:lstStyle/>
          <a:p>
            <a:r>
              <a:rPr lang="en-US" dirty="0"/>
              <a:t>       THE IMPACT</a:t>
            </a:r>
          </a:p>
        </p:txBody>
      </p:sp>
      <p:sp>
        <p:nvSpPr>
          <p:cNvPr id="11" name="Rectangle 10">
            <a:extLst>
              <a:ext uri="{FF2B5EF4-FFF2-40B4-BE49-F238E27FC236}">
                <a16:creationId xmlns:a16="http://schemas.microsoft.com/office/drawing/2014/main" id="{500DCD18-89D1-41B1-BD01-9B8015832325}"/>
              </a:ext>
            </a:extLst>
          </p:cNvPr>
          <p:cNvSpPr>
            <a:spLocks noChangeArrowheads="1"/>
          </p:cNvSpPr>
          <p:nvPr/>
        </p:nvSpPr>
        <p:spPr bwMode="auto">
          <a:xfrm>
            <a:off x="5168900" y="381000"/>
            <a:ext cx="3962400" cy="584200"/>
          </a:xfrm>
          <a:prstGeom prst="rect">
            <a:avLst/>
          </a:prstGeom>
          <a:solidFill>
            <a:schemeClr val="tx1">
              <a:lumMod val="85000"/>
              <a:lumOff val="15000"/>
            </a:schemeClr>
          </a:solid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3200" dirty="0">
                <a:solidFill>
                  <a:schemeClr val="bg1"/>
                </a:solidFill>
                <a:latin typeface="Franklin Gothic Book" panose="020B0503020102020204" pitchFamily="34" charset="0"/>
              </a:rPr>
              <a:t> $ 16 Million Bond</a:t>
            </a:r>
          </a:p>
        </p:txBody>
      </p:sp>
    </p:spTree>
    <p:extLst>
      <p:ext uri="{BB962C8B-B14F-4D97-AF65-F5344CB8AC3E}">
        <p14:creationId xmlns:p14="http://schemas.microsoft.com/office/powerpoint/2010/main" val="39693065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iterate type="wd">
                                    <p:tmPct val="25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10" presetClass="entr" presetSubtype="0" fill="hold" grpId="0" nodeType="withEffect">
                                  <p:stCondLst>
                                    <p:cond delay="1000"/>
                                  </p:stCondLst>
                                  <p:iterate type="wd">
                                    <p:tmPct val="25000"/>
                                  </p:iterate>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1000"/>
                                        <p:tgtEl>
                                          <p:spTgt spid="3">
                                            <p:txEl>
                                              <p:pRg st="2" end="2"/>
                                            </p:txEl>
                                          </p:spTgt>
                                        </p:tgtEl>
                                      </p:cBhvr>
                                    </p:animEffect>
                                  </p:childTnLst>
                                </p:cTn>
                              </p:par>
                            </p:childTnLst>
                          </p:cTn>
                        </p:par>
                        <p:par>
                          <p:cTn id="17" fill="hold">
                            <p:stCondLst>
                              <p:cond delay="4750"/>
                            </p:stCondLst>
                            <p:childTnLst>
                              <p:par>
                                <p:cTn id="18" presetID="10" presetClass="entr" presetSubtype="0" fill="hold" grpId="0" nodeType="afterEffect">
                                  <p:stCondLst>
                                    <p:cond delay="50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fade">
                                      <p:cBhvr>
                                        <p:cTn id="20" dur="1000"/>
                                        <p:tgtEl>
                                          <p:spTgt spid="7">
                                            <p:txEl>
                                              <p:pRg st="0" end="0"/>
                                            </p:txEl>
                                          </p:spTgt>
                                        </p:tgtEl>
                                      </p:cBhvr>
                                    </p:animEffect>
                                  </p:childTnLst>
                                </p:cTn>
                              </p:par>
                            </p:childTnLst>
                          </p:cTn>
                        </p:par>
                        <p:par>
                          <p:cTn id="21" fill="hold">
                            <p:stCondLst>
                              <p:cond delay="6250"/>
                            </p:stCondLst>
                            <p:childTnLst>
                              <p:par>
                                <p:cTn id="22" presetID="10" presetClass="entr" presetSubtype="0" fill="hold" grpId="0" nodeType="afterEffect">
                                  <p:stCondLst>
                                    <p:cond delay="50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fade">
                                      <p:cBhvr>
                                        <p:cTn id="24" dur="1000"/>
                                        <p:tgtEl>
                                          <p:spTgt spid="7">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50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fade">
                                      <p:cBhvr>
                                        <p:cTn id="29" dur="10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P spid="7" grpId="0" uiExpand="1" build="p"/>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alpha val="70000"/>
          </a:schemeClr>
        </a:solidFill>
        <a:effectLst/>
      </p:bgPr>
    </p:bg>
    <p:spTree>
      <p:nvGrpSpPr>
        <p:cNvPr id="1" name=""/>
        <p:cNvGrpSpPr/>
        <p:nvPr/>
      </p:nvGrpSpPr>
      <p:grpSpPr>
        <a:xfrm>
          <a:off x="0" y="0"/>
          <a:ext cx="0" cy="0"/>
          <a:chOff x="0" y="0"/>
          <a:chExt cx="0" cy="0"/>
        </a:xfrm>
      </p:grpSpPr>
      <p:pic>
        <p:nvPicPr>
          <p:cNvPr id="8" name="Picture Placeholder 7" descr="A close up of a street in front of a building&#10;&#10;Description automatically generated">
            <a:extLst>
              <a:ext uri="{FF2B5EF4-FFF2-40B4-BE49-F238E27FC236}">
                <a16:creationId xmlns:a16="http://schemas.microsoft.com/office/drawing/2014/main" id="{A2B4866A-8FC8-4F17-BEE4-93A4522D2B9B}"/>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p:pic>
      <p:sp>
        <p:nvSpPr>
          <p:cNvPr id="11" name="Rectangle 10">
            <a:extLst>
              <a:ext uri="{FF2B5EF4-FFF2-40B4-BE49-F238E27FC236}">
                <a16:creationId xmlns:a16="http://schemas.microsoft.com/office/drawing/2014/main" id="{BA38211E-7110-475D-A460-B32CC906D80F}"/>
              </a:ext>
            </a:extLst>
          </p:cNvPr>
          <p:cNvSpPr/>
          <p:nvPr/>
        </p:nvSpPr>
        <p:spPr>
          <a:xfrm>
            <a:off x="0" y="2555875"/>
            <a:ext cx="9144000" cy="1468438"/>
          </a:xfrm>
          <a:prstGeom prst="rect">
            <a:avLst/>
          </a:prstGeom>
          <a:solidFill>
            <a:schemeClr val="bg1">
              <a:alpha val="7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 name="Title 2">
            <a:extLst>
              <a:ext uri="{FF2B5EF4-FFF2-40B4-BE49-F238E27FC236}">
                <a16:creationId xmlns:a16="http://schemas.microsoft.com/office/drawing/2014/main" id="{9644B077-240B-4F19-830A-C6A29104A27F}"/>
              </a:ext>
            </a:extLst>
          </p:cNvPr>
          <p:cNvSpPr>
            <a:spLocks noGrp="1"/>
          </p:cNvSpPr>
          <p:nvPr>
            <p:ph type="ctrTitle"/>
          </p:nvPr>
        </p:nvSpPr>
        <p:spPr>
          <a:xfrm>
            <a:off x="469669" y="2555875"/>
            <a:ext cx="8204662" cy="1456719"/>
          </a:xfrm>
        </p:spPr>
        <p:txBody>
          <a:bodyPr/>
          <a:lstStyle/>
          <a:p>
            <a:r>
              <a:rPr lang="en-US" dirty="0">
                <a:solidFill>
                  <a:schemeClr val="tx1"/>
                </a:solidFill>
              </a:rPr>
              <a:t>THE ISSUES</a:t>
            </a:r>
          </a:p>
        </p:txBody>
      </p:sp>
    </p:spTree>
    <p:extLst>
      <p:ext uri="{BB962C8B-B14F-4D97-AF65-F5344CB8AC3E}">
        <p14:creationId xmlns:p14="http://schemas.microsoft.com/office/powerpoint/2010/main" val="11953030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68142C-44F9-4CF5-BB83-3040B1766CEA}"/>
              </a:ext>
            </a:extLst>
          </p:cNvPr>
          <p:cNvGrpSpPr/>
          <p:nvPr/>
        </p:nvGrpSpPr>
        <p:grpSpPr>
          <a:xfrm>
            <a:off x="219962" y="3137345"/>
            <a:ext cx="4284069" cy="2536031"/>
            <a:chOff x="219962" y="3137345"/>
            <a:chExt cx="4284069" cy="2536031"/>
          </a:xfrm>
        </p:grpSpPr>
        <p:sp>
          <p:nvSpPr>
            <p:cNvPr id="10" name="Rectangle 9">
              <a:extLst>
                <a:ext uri="{FF2B5EF4-FFF2-40B4-BE49-F238E27FC236}">
                  <a16:creationId xmlns:a16="http://schemas.microsoft.com/office/drawing/2014/main" id="{E346802E-1B19-41E8-BCC4-D00C7BB2E257}"/>
                </a:ext>
              </a:extLst>
            </p:cNvPr>
            <p:cNvSpPr>
              <a:spLocks noChangeArrowheads="1"/>
            </p:cNvSpPr>
            <p:nvPr/>
          </p:nvSpPr>
          <p:spPr bwMode="auto">
            <a:xfrm>
              <a:off x="219962" y="3137345"/>
              <a:ext cx="4284069" cy="523220"/>
            </a:xfrm>
            <a:prstGeom prst="rect">
              <a:avLst/>
            </a:prstGeom>
            <a:solidFill>
              <a:srgbClr val="525252"/>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dirty="0">
                  <a:solidFill>
                    <a:srgbClr val="72BA72"/>
                  </a:solidFill>
                  <a:latin typeface="Franklin Gothic Medium" panose="020B0603020102020204" pitchFamily="34" charset="0"/>
                </a:rPr>
                <a:t>COKE COUNTY</a:t>
              </a:r>
            </a:p>
          </p:txBody>
        </p:sp>
        <p:sp>
          <p:nvSpPr>
            <p:cNvPr id="11" name="TextBox 10">
              <a:extLst>
                <a:ext uri="{FF2B5EF4-FFF2-40B4-BE49-F238E27FC236}">
                  <a16:creationId xmlns:a16="http://schemas.microsoft.com/office/drawing/2014/main" id="{D633D430-857A-415D-9DA3-4D9BE79D52AC}"/>
                </a:ext>
              </a:extLst>
            </p:cNvPr>
            <p:cNvSpPr txBox="1">
              <a:spLocks noChangeArrowheads="1"/>
            </p:cNvSpPr>
            <p:nvPr/>
          </p:nvSpPr>
          <p:spPr bwMode="auto">
            <a:xfrm>
              <a:off x="402520" y="3812072"/>
              <a:ext cx="1049931" cy="400110"/>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defRPr/>
              </a:pPr>
              <a:r>
                <a:rPr lang="en-US" altLang="en-US" sz="2000" dirty="0">
                  <a:solidFill>
                    <a:schemeClr val="bg1"/>
                  </a:solidFill>
                  <a:latin typeface="Franklin Gothic Demi Cond" panose="020B0706030402020204" pitchFamily="34" charset="0"/>
                </a:rPr>
                <a:t>WHEN?</a:t>
              </a:r>
            </a:p>
          </p:txBody>
        </p:sp>
        <p:sp>
          <p:nvSpPr>
            <p:cNvPr id="12" name="Rectangle 11">
              <a:extLst>
                <a:ext uri="{FF2B5EF4-FFF2-40B4-BE49-F238E27FC236}">
                  <a16:creationId xmlns:a16="http://schemas.microsoft.com/office/drawing/2014/main" id="{5545ECC9-CE1C-4E89-8A74-4F5944365FB9}"/>
                </a:ext>
              </a:extLst>
            </p:cNvPr>
            <p:cNvSpPr/>
            <p:nvPr/>
          </p:nvSpPr>
          <p:spPr>
            <a:xfrm>
              <a:off x="1452452" y="3826717"/>
              <a:ext cx="3018831" cy="954107"/>
            </a:xfrm>
            <a:prstGeom prst="rect">
              <a:avLst/>
            </a:prstGeom>
          </p:spPr>
          <p:txBody>
            <a:bodyPr wrap="square">
              <a:spAutoFit/>
            </a:bodyPr>
            <a:lstStyle/>
            <a:p>
              <a:pPr eaLnBrk="1" hangingPunct="1">
                <a:buClr>
                  <a:srgbClr val="75B577"/>
                </a:buClr>
                <a:defRPr/>
              </a:pPr>
              <a:r>
                <a:rPr lang="en-US" sz="2000" dirty="0">
                  <a:solidFill>
                    <a:schemeClr val="bg1"/>
                  </a:solidFill>
                </a:rPr>
                <a:t>Oct. 21st – Nov. 1st</a:t>
              </a:r>
            </a:p>
            <a:p>
              <a:pPr marL="285750" indent="-285750" eaLnBrk="1" hangingPunct="1">
                <a:buClr>
                  <a:srgbClr val="75B577"/>
                </a:buClr>
                <a:buFont typeface="Calibri Light" panose="020F0302020204030204" pitchFamily="34" charset="0"/>
                <a:buChar char="+"/>
                <a:defRPr/>
              </a:pPr>
              <a:r>
                <a:rPr lang="en-US" dirty="0">
                  <a:solidFill>
                    <a:schemeClr val="bg1">
                      <a:lumMod val="65000"/>
                    </a:schemeClr>
                  </a:solidFill>
                  <a:latin typeface="+mj-lt"/>
                </a:rPr>
                <a:t>8 </a:t>
              </a:r>
              <a:r>
                <a:rPr lang="en-US" sz="1400" dirty="0">
                  <a:solidFill>
                    <a:schemeClr val="bg1">
                      <a:lumMod val="65000"/>
                    </a:schemeClr>
                  </a:solidFill>
                  <a:latin typeface="+mj-lt"/>
                </a:rPr>
                <a:t>AM</a:t>
              </a:r>
              <a:r>
                <a:rPr lang="en-US" dirty="0">
                  <a:solidFill>
                    <a:schemeClr val="bg1">
                      <a:lumMod val="65000"/>
                    </a:schemeClr>
                  </a:solidFill>
                  <a:latin typeface="+mj-lt"/>
                </a:rPr>
                <a:t> – 5 </a:t>
              </a:r>
              <a:r>
                <a:rPr lang="en-US" sz="1400" dirty="0">
                  <a:solidFill>
                    <a:schemeClr val="bg1">
                      <a:lumMod val="65000"/>
                    </a:schemeClr>
                  </a:solidFill>
                  <a:latin typeface="+mj-lt"/>
                </a:rPr>
                <a:t>PM     </a:t>
              </a:r>
              <a:r>
                <a:rPr lang="en-US" sz="1600" i="1" dirty="0">
                  <a:solidFill>
                    <a:schemeClr val="bg1">
                      <a:lumMod val="65000"/>
                    </a:schemeClr>
                  </a:solidFill>
                  <a:latin typeface="+mj-lt"/>
                </a:rPr>
                <a:t>(Mon. – Thurs.)</a:t>
              </a:r>
            </a:p>
            <a:p>
              <a:pPr marL="285750" indent="-285750">
                <a:buClr>
                  <a:srgbClr val="75B577"/>
                </a:buClr>
                <a:buFont typeface="Calibri Light" panose="020F0302020204030204" pitchFamily="34" charset="0"/>
                <a:buChar char="+"/>
                <a:defRPr/>
              </a:pPr>
              <a:r>
                <a:rPr lang="en-US" dirty="0">
                  <a:solidFill>
                    <a:schemeClr val="bg1">
                      <a:lumMod val="65000"/>
                    </a:schemeClr>
                  </a:solidFill>
                  <a:latin typeface="+mj-lt"/>
                </a:rPr>
                <a:t>8 </a:t>
              </a:r>
              <a:r>
                <a:rPr lang="en-US" sz="1400" dirty="0">
                  <a:solidFill>
                    <a:schemeClr val="bg1">
                      <a:lumMod val="65000"/>
                    </a:schemeClr>
                  </a:solidFill>
                  <a:latin typeface="+mj-lt"/>
                </a:rPr>
                <a:t>AM</a:t>
              </a:r>
              <a:r>
                <a:rPr lang="en-US" dirty="0">
                  <a:solidFill>
                    <a:schemeClr val="bg1">
                      <a:lumMod val="65000"/>
                    </a:schemeClr>
                  </a:solidFill>
                  <a:latin typeface="+mj-lt"/>
                </a:rPr>
                <a:t> – 1 </a:t>
              </a:r>
              <a:r>
                <a:rPr lang="en-US" sz="1400" dirty="0">
                  <a:solidFill>
                    <a:schemeClr val="bg1">
                      <a:lumMod val="65000"/>
                    </a:schemeClr>
                  </a:solidFill>
                  <a:latin typeface="+mj-lt"/>
                </a:rPr>
                <a:t>PM     </a:t>
              </a:r>
              <a:r>
                <a:rPr lang="en-US" sz="1600" i="1" dirty="0">
                  <a:solidFill>
                    <a:schemeClr val="bg1">
                      <a:lumMod val="65000"/>
                    </a:schemeClr>
                  </a:solidFill>
                  <a:latin typeface="+mj-lt"/>
                </a:rPr>
                <a:t>(Friday)</a:t>
              </a:r>
              <a:endParaRPr lang="en-US" sz="1400" i="1" dirty="0">
                <a:solidFill>
                  <a:schemeClr val="bg1">
                    <a:lumMod val="65000"/>
                  </a:schemeClr>
                </a:solidFill>
                <a:latin typeface="+mj-lt"/>
              </a:endParaRPr>
            </a:p>
          </p:txBody>
        </p:sp>
        <p:sp>
          <p:nvSpPr>
            <p:cNvPr id="13" name="Rectangle 12">
              <a:extLst>
                <a:ext uri="{FF2B5EF4-FFF2-40B4-BE49-F238E27FC236}">
                  <a16:creationId xmlns:a16="http://schemas.microsoft.com/office/drawing/2014/main" id="{283B4319-4545-44EC-A90A-7B174D8E8FCA}"/>
                </a:ext>
              </a:extLst>
            </p:cNvPr>
            <p:cNvSpPr/>
            <p:nvPr/>
          </p:nvSpPr>
          <p:spPr>
            <a:xfrm>
              <a:off x="1452452" y="4780824"/>
              <a:ext cx="2912469" cy="892552"/>
            </a:xfrm>
            <a:prstGeom prst="rect">
              <a:avLst/>
            </a:prstGeom>
          </p:spPr>
          <p:txBody>
            <a:bodyPr wrap="square">
              <a:spAutoFit/>
            </a:bodyPr>
            <a:lstStyle/>
            <a:p>
              <a:pPr eaLnBrk="1" hangingPunct="1">
                <a:buClr>
                  <a:srgbClr val="75B577"/>
                </a:buClr>
                <a:defRPr/>
              </a:pPr>
              <a:r>
                <a:rPr lang="en-US" sz="2000" dirty="0">
                  <a:solidFill>
                    <a:schemeClr val="bg1"/>
                  </a:solidFill>
                </a:rPr>
                <a:t>Coke County Courthouse </a:t>
              </a:r>
            </a:p>
            <a:p>
              <a:pPr>
                <a:buClr>
                  <a:srgbClr val="75B577"/>
                </a:buClr>
                <a:defRPr/>
              </a:pPr>
              <a:r>
                <a:rPr lang="en-US" sz="1600" i="1" dirty="0">
                  <a:solidFill>
                    <a:schemeClr val="bg1">
                      <a:lumMod val="65000"/>
                    </a:schemeClr>
                  </a:solidFill>
                  <a:latin typeface="+mj-lt"/>
                </a:rPr>
                <a:t>13 E. 7th Street</a:t>
              </a:r>
            </a:p>
            <a:p>
              <a:pPr>
                <a:buClr>
                  <a:srgbClr val="75B577"/>
                </a:buClr>
                <a:defRPr/>
              </a:pPr>
              <a:r>
                <a:rPr lang="en-US" sz="1600" i="1" dirty="0">
                  <a:solidFill>
                    <a:schemeClr val="bg1">
                      <a:lumMod val="65000"/>
                    </a:schemeClr>
                  </a:solidFill>
                  <a:latin typeface="+mj-lt"/>
                </a:rPr>
                <a:t>Robert Lee, Texas 76945</a:t>
              </a:r>
            </a:p>
          </p:txBody>
        </p:sp>
        <p:sp>
          <p:nvSpPr>
            <p:cNvPr id="14" name="TextBox 13">
              <a:extLst>
                <a:ext uri="{FF2B5EF4-FFF2-40B4-BE49-F238E27FC236}">
                  <a16:creationId xmlns:a16="http://schemas.microsoft.com/office/drawing/2014/main" id="{FCFDFA5E-04A3-4366-912B-F2F248A82C9E}"/>
                </a:ext>
              </a:extLst>
            </p:cNvPr>
            <p:cNvSpPr txBox="1">
              <a:spLocks noChangeArrowheads="1"/>
            </p:cNvSpPr>
            <p:nvPr/>
          </p:nvSpPr>
          <p:spPr bwMode="auto">
            <a:xfrm>
              <a:off x="241190" y="4766179"/>
              <a:ext cx="1211262" cy="400110"/>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defRPr/>
              </a:pPr>
              <a:r>
                <a:rPr lang="en-US" altLang="en-US" sz="2000" dirty="0">
                  <a:solidFill>
                    <a:schemeClr val="bg1"/>
                  </a:solidFill>
                  <a:latin typeface="Franklin Gothic Demi Cond" panose="020B0706030402020204" pitchFamily="34" charset="0"/>
                </a:rPr>
                <a:t>WHERE?</a:t>
              </a:r>
            </a:p>
          </p:txBody>
        </p:sp>
      </p:grpSp>
      <p:grpSp>
        <p:nvGrpSpPr>
          <p:cNvPr id="3" name="Group 2">
            <a:extLst>
              <a:ext uri="{FF2B5EF4-FFF2-40B4-BE49-F238E27FC236}">
                <a16:creationId xmlns:a16="http://schemas.microsoft.com/office/drawing/2014/main" id="{35FEE1E8-3859-49DF-B7FA-802BD23DA042}"/>
              </a:ext>
            </a:extLst>
          </p:cNvPr>
          <p:cNvGrpSpPr/>
          <p:nvPr/>
        </p:nvGrpSpPr>
        <p:grpSpPr>
          <a:xfrm>
            <a:off x="4604748" y="3137345"/>
            <a:ext cx="4354511" cy="2826617"/>
            <a:chOff x="4604748" y="3137345"/>
            <a:chExt cx="4354511" cy="2826617"/>
          </a:xfrm>
        </p:grpSpPr>
        <p:sp>
          <p:nvSpPr>
            <p:cNvPr id="15" name="TextBox 14">
              <a:extLst>
                <a:ext uri="{FF2B5EF4-FFF2-40B4-BE49-F238E27FC236}">
                  <a16:creationId xmlns:a16="http://schemas.microsoft.com/office/drawing/2014/main" id="{10AC8E92-7D50-488C-A9E5-D533CBE48C01}"/>
                </a:ext>
              </a:extLst>
            </p:cNvPr>
            <p:cNvSpPr txBox="1">
              <a:spLocks noChangeArrowheads="1"/>
            </p:cNvSpPr>
            <p:nvPr/>
          </p:nvSpPr>
          <p:spPr bwMode="auto">
            <a:xfrm>
              <a:off x="4730158" y="3794881"/>
              <a:ext cx="1085850" cy="400110"/>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defRPr/>
              </a:pPr>
              <a:r>
                <a:rPr lang="en-US" altLang="en-US" sz="2000" dirty="0">
                  <a:solidFill>
                    <a:schemeClr val="bg1"/>
                  </a:solidFill>
                  <a:latin typeface="Franklin Gothic Demi Cond" panose="020B0706030402020204" pitchFamily="34" charset="0"/>
                </a:rPr>
                <a:t>WHEN?</a:t>
              </a:r>
            </a:p>
          </p:txBody>
        </p:sp>
        <p:sp>
          <p:nvSpPr>
            <p:cNvPr id="16" name="Rectangle 15">
              <a:extLst>
                <a:ext uri="{FF2B5EF4-FFF2-40B4-BE49-F238E27FC236}">
                  <a16:creationId xmlns:a16="http://schemas.microsoft.com/office/drawing/2014/main" id="{6431F15B-280C-4072-A54B-02E17F8295D7}"/>
                </a:ext>
              </a:extLst>
            </p:cNvPr>
            <p:cNvSpPr/>
            <p:nvPr/>
          </p:nvSpPr>
          <p:spPr>
            <a:xfrm>
              <a:off x="5816009" y="3809526"/>
              <a:ext cx="3143250" cy="954107"/>
            </a:xfrm>
            <a:prstGeom prst="rect">
              <a:avLst/>
            </a:prstGeom>
          </p:spPr>
          <p:txBody>
            <a:bodyPr wrap="square">
              <a:spAutoFit/>
            </a:bodyPr>
            <a:lstStyle/>
            <a:p>
              <a:pPr eaLnBrk="1" hangingPunct="1">
                <a:buClr>
                  <a:srgbClr val="75B577"/>
                </a:buClr>
                <a:defRPr/>
              </a:pPr>
              <a:r>
                <a:rPr lang="en-US" sz="2000" dirty="0">
                  <a:solidFill>
                    <a:schemeClr val="bg1"/>
                  </a:solidFill>
                </a:rPr>
                <a:t>Oct. 21st – Nov. 1st</a:t>
              </a:r>
            </a:p>
            <a:p>
              <a:pPr marL="285750" indent="-285750" eaLnBrk="1" hangingPunct="1">
                <a:buClr>
                  <a:srgbClr val="75B577"/>
                </a:buClr>
                <a:buFont typeface="Calibri Light" panose="020F0302020204030204" pitchFamily="34" charset="0"/>
                <a:buChar char="+"/>
                <a:defRPr/>
              </a:pPr>
              <a:r>
                <a:rPr lang="en-US" dirty="0">
                  <a:solidFill>
                    <a:schemeClr val="bg1">
                      <a:lumMod val="65000"/>
                    </a:schemeClr>
                  </a:solidFill>
                  <a:latin typeface="+mj-lt"/>
                </a:rPr>
                <a:t>8 </a:t>
              </a:r>
              <a:r>
                <a:rPr lang="en-US" sz="1400" dirty="0">
                  <a:solidFill>
                    <a:schemeClr val="bg1">
                      <a:lumMod val="65000"/>
                    </a:schemeClr>
                  </a:solidFill>
                  <a:latin typeface="+mj-lt"/>
                </a:rPr>
                <a:t>AM</a:t>
              </a:r>
              <a:r>
                <a:rPr lang="en-US" dirty="0">
                  <a:solidFill>
                    <a:schemeClr val="bg1">
                      <a:lumMod val="65000"/>
                    </a:schemeClr>
                  </a:solidFill>
                  <a:latin typeface="+mj-lt"/>
                </a:rPr>
                <a:t> – 5 </a:t>
              </a:r>
              <a:r>
                <a:rPr lang="en-US" sz="1400" dirty="0">
                  <a:solidFill>
                    <a:schemeClr val="bg1">
                      <a:lumMod val="65000"/>
                    </a:schemeClr>
                  </a:solidFill>
                  <a:latin typeface="+mj-lt"/>
                </a:rPr>
                <a:t>PM     </a:t>
              </a:r>
              <a:r>
                <a:rPr lang="en-US" sz="1600" i="1" dirty="0">
                  <a:solidFill>
                    <a:schemeClr val="bg1">
                      <a:lumMod val="65000"/>
                    </a:schemeClr>
                  </a:solidFill>
                  <a:latin typeface="+mj-lt"/>
                </a:rPr>
                <a:t>(Oct. 21 - 30)</a:t>
              </a:r>
            </a:p>
            <a:p>
              <a:pPr marL="285750" indent="-285750">
                <a:buClr>
                  <a:srgbClr val="75B577"/>
                </a:buClr>
                <a:buFont typeface="Calibri Light" panose="020F0302020204030204" pitchFamily="34" charset="0"/>
                <a:buChar char="+"/>
                <a:defRPr/>
              </a:pPr>
              <a:r>
                <a:rPr lang="en-US" dirty="0">
                  <a:solidFill>
                    <a:schemeClr val="bg1">
                      <a:lumMod val="65000"/>
                    </a:schemeClr>
                  </a:solidFill>
                  <a:latin typeface="+mj-lt"/>
                </a:rPr>
                <a:t>7 </a:t>
              </a:r>
              <a:r>
                <a:rPr lang="en-US" sz="1400" dirty="0">
                  <a:solidFill>
                    <a:schemeClr val="bg1">
                      <a:lumMod val="65000"/>
                    </a:schemeClr>
                  </a:solidFill>
                  <a:latin typeface="+mj-lt"/>
                </a:rPr>
                <a:t>AM</a:t>
              </a:r>
              <a:r>
                <a:rPr lang="en-US" dirty="0">
                  <a:solidFill>
                    <a:schemeClr val="bg1">
                      <a:lumMod val="65000"/>
                    </a:schemeClr>
                  </a:solidFill>
                  <a:latin typeface="+mj-lt"/>
                </a:rPr>
                <a:t> – 7 </a:t>
              </a:r>
              <a:r>
                <a:rPr lang="en-US" sz="1400" dirty="0">
                  <a:solidFill>
                    <a:schemeClr val="bg1">
                      <a:lumMod val="65000"/>
                    </a:schemeClr>
                  </a:solidFill>
                  <a:latin typeface="+mj-lt"/>
                </a:rPr>
                <a:t>PM     </a:t>
              </a:r>
              <a:r>
                <a:rPr lang="en-US" sz="1600" i="1" dirty="0">
                  <a:solidFill>
                    <a:schemeClr val="bg1">
                      <a:lumMod val="65000"/>
                    </a:schemeClr>
                  </a:solidFill>
                  <a:latin typeface="+mj-lt"/>
                </a:rPr>
                <a:t>(Oct. 31 - Nov. 1)</a:t>
              </a:r>
              <a:endParaRPr lang="en-US" sz="1400" i="1" dirty="0">
                <a:solidFill>
                  <a:schemeClr val="bg1">
                    <a:lumMod val="65000"/>
                  </a:schemeClr>
                </a:solidFill>
                <a:latin typeface="+mj-lt"/>
              </a:endParaRPr>
            </a:p>
          </p:txBody>
        </p:sp>
        <p:sp>
          <p:nvSpPr>
            <p:cNvPr id="17" name="Rectangle 16">
              <a:extLst>
                <a:ext uri="{FF2B5EF4-FFF2-40B4-BE49-F238E27FC236}">
                  <a16:creationId xmlns:a16="http://schemas.microsoft.com/office/drawing/2014/main" id="{34CADAF7-FDF8-4DD5-8C10-426B02C2DCF8}"/>
                </a:ext>
              </a:extLst>
            </p:cNvPr>
            <p:cNvSpPr/>
            <p:nvPr/>
          </p:nvSpPr>
          <p:spPr>
            <a:xfrm>
              <a:off x="5816008" y="4763633"/>
              <a:ext cx="3018831" cy="1200329"/>
            </a:xfrm>
            <a:prstGeom prst="rect">
              <a:avLst/>
            </a:prstGeom>
          </p:spPr>
          <p:txBody>
            <a:bodyPr wrap="square">
              <a:spAutoFit/>
            </a:bodyPr>
            <a:lstStyle/>
            <a:p>
              <a:pPr eaLnBrk="1" hangingPunct="1">
                <a:buClr>
                  <a:srgbClr val="75B577"/>
                </a:buClr>
                <a:defRPr/>
              </a:pPr>
              <a:r>
                <a:rPr lang="en-US" sz="2000" dirty="0" err="1">
                  <a:solidFill>
                    <a:schemeClr val="bg1"/>
                  </a:solidFill>
                </a:rPr>
                <a:t>Edd</a:t>
              </a:r>
              <a:r>
                <a:rPr lang="en-US" sz="2000" dirty="0">
                  <a:solidFill>
                    <a:schemeClr val="bg1"/>
                  </a:solidFill>
                </a:rPr>
                <a:t> B. &amp; Frances Frink Keys </a:t>
              </a:r>
            </a:p>
            <a:p>
              <a:pPr eaLnBrk="1" hangingPunct="1">
                <a:buClr>
                  <a:srgbClr val="75B577"/>
                </a:buClr>
                <a:defRPr/>
              </a:pPr>
              <a:r>
                <a:rPr lang="en-US" sz="2000" dirty="0">
                  <a:solidFill>
                    <a:schemeClr val="bg1"/>
                  </a:solidFill>
                </a:rPr>
                <a:t>Building - 1st Floor</a:t>
              </a:r>
            </a:p>
            <a:p>
              <a:pPr>
                <a:buClr>
                  <a:srgbClr val="75B577"/>
                </a:buClr>
                <a:defRPr/>
              </a:pPr>
              <a:r>
                <a:rPr lang="en-US" sz="1600" i="1" dirty="0">
                  <a:solidFill>
                    <a:schemeClr val="bg1">
                      <a:lumMod val="65000"/>
                    </a:schemeClr>
                  </a:solidFill>
                  <a:latin typeface="+mj-lt"/>
                </a:rPr>
                <a:t>113 W. Beauregard Ave.</a:t>
              </a:r>
            </a:p>
            <a:p>
              <a:pPr>
                <a:buClr>
                  <a:srgbClr val="75B577"/>
                </a:buClr>
                <a:defRPr/>
              </a:pPr>
              <a:r>
                <a:rPr lang="en-US" sz="1600" i="1" dirty="0">
                  <a:solidFill>
                    <a:schemeClr val="bg1">
                      <a:lumMod val="65000"/>
                    </a:schemeClr>
                  </a:solidFill>
                  <a:latin typeface="+mj-lt"/>
                </a:rPr>
                <a:t>San Angelo, Texas 76903</a:t>
              </a:r>
            </a:p>
          </p:txBody>
        </p:sp>
        <p:sp>
          <p:nvSpPr>
            <p:cNvPr id="18" name="TextBox 17">
              <a:extLst>
                <a:ext uri="{FF2B5EF4-FFF2-40B4-BE49-F238E27FC236}">
                  <a16:creationId xmlns:a16="http://schemas.microsoft.com/office/drawing/2014/main" id="{92AD9A07-8545-4F74-A99B-0A53E4B106F2}"/>
                </a:ext>
              </a:extLst>
            </p:cNvPr>
            <p:cNvSpPr txBox="1">
              <a:spLocks noChangeArrowheads="1"/>
            </p:cNvSpPr>
            <p:nvPr/>
          </p:nvSpPr>
          <p:spPr bwMode="auto">
            <a:xfrm>
              <a:off x="4604748" y="4748988"/>
              <a:ext cx="1211260" cy="400110"/>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defRPr/>
              </a:pPr>
              <a:r>
                <a:rPr lang="en-US" altLang="en-US" sz="2000" dirty="0">
                  <a:solidFill>
                    <a:schemeClr val="bg1"/>
                  </a:solidFill>
                  <a:latin typeface="Franklin Gothic Demi Cond" panose="020B0706030402020204" pitchFamily="34" charset="0"/>
                </a:rPr>
                <a:t>WHERE?</a:t>
              </a:r>
            </a:p>
          </p:txBody>
        </p:sp>
        <p:sp>
          <p:nvSpPr>
            <p:cNvPr id="19" name="Rectangle 18">
              <a:extLst>
                <a:ext uri="{FF2B5EF4-FFF2-40B4-BE49-F238E27FC236}">
                  <a16:creationId xmlns:a16="http://schemas.microsoft.com/office/drawing/2014/main" id="{CE04B930-4213-43F4-8D06-5AC138B39285}"/>
                </a:ext>
              </a:extLst>
            </p:cNvPr>
            <p:cNvSpPr>
              <a:spLocks noChangeArrowheads="1"/>
            </p:cNvSpPr>
            <p:nvPr/>
          </p:nvSpPr>
          <p:spPr bwMode="auto">
            <a:xfrm>
              <a:off x="4639970" y="3137345"/>
              <a:ext cx="4284069" cy="523220"/>
            </a:xfrm>
            <a:prstGeom prst="rect">
              <a:avLst/>
            </a:prstGeom>
            <a:solidFill>
              <a:srgbClr val="525252"/>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sz="2800" b="1" dirty="0">
                  <a:solidFill>
                    <a:srgbClr val="72BA72"/>
                  </a:solidFill>
                  <a:latin typeface="Franklin Gothic Medium" panose="020B0603020102020204" pitchFamily="34" charset="0"/>
                </a:rPr>
                <a:t>TOM GREEN COUNTY</a:t>
              </a:r>
            </a:p>
          </p:txBody>
        </p:sp>
      </p:grpSp>
      <p:sp>
        <p:nvSpPr>
          <p:cNvPr id="20" name="Rectangle 13">
            <a:extLst>
              <a:ext uri="{FF2B5EF4-FFF2-40B4-BE49-F238E27FC236}">
                <a16:creationId xmlns:a16="http://schemas.microsoft.com/office/drawing/2014/main" id="{100A2DDA-B82F-4593-8AF5-C262B96ABCC2}"/>
              </a:ext>
            </a:extLst>
          </p:cNvPr>
          <p:cNvSpPr>
            <a:spLocks noChangeArrowheads="1"/>
          </p:cNvSpPr>
          <p:nvPr/>
        </p:nvSpPr>
        <p:spPr bwMode="auto">
          <a:xfrm>
            <a:off x="0" y="1947732"/>
            <a:ext cx="9144000" cy="849313"/>
          </a:xfrm>
          <a:prstGeom prst="rect">
            <a:avLst/>
          </a:prstGeom>
          <a:noFill/>
          <a:ln w="38100">
            <a:noFill/>
            <a:miter lim="800000"/>
            <a:headEnd/>
            <a:tailEnd/>
          </a:ln>
          <a:effectLst/>
        </p:spPr>
        <p:txBody>
          <a:bodyPr wrap="none" anchor="ctr"/>
          <a:lstStyle/>
          <a:p>
            <a:pPr algn="ctr" eaLnBrk="1" fontAlgn="auto" hangingPunct="1">
              <a:spcBef>
                <a:spcPts val="0"/>
              </a:spcBef>
              <a:spcAft>
                <a:spcPts val="0"/>
              </a:spcAft>
              <a:defRPr/>
            </a:pPr>
            <a:r>
              <a:rPr lang="en-US" dirty="0">
                <a:solidFill>
                  <a:schemeClr val="bg1">
                    <a:lumMod val="65000"/>
                  </a:schemeClr>
                </a:solidFill>
                <a:latin typeface="Franklin Gothic Book" panose="020B0503020102020204" pitchFamily="34" charset="0"/>
                <a:cs typeface="Calibri Light" panose="020F0302020204030204" pitchFamily="34" charset="0"/>
              </a:rPr>
              <a:t>[ early voting begins </a:t>
            </a:r>
            <a:r>
              <a:rPr lang="en-US" dirty="0">
                <a:solidFill>
                  <a:srgbClr val="3F7940"/>
                </a:solidFill>
                <a:latin typeface="Franklin Gothic Book" panose="020B0503020102020204" pitchFamily="34" charset="0"/>
                <a:cs typeface="Calibri Light" panose="020F0302020204030204" pitchFamily="34" charset="0"/>
              </a:rPr>
              <a:t>OCT. 21</a:t>
            </a:r>
            <a:r>
              <a:rPr lang="en-US" baseline="30000" dirty="0">
                <a:solidFill>
                  <a:srgbClr val="3F7940"/>
                </a:solidFill>
                <a:latin typeface="Franklin Gothic Book" panose="020B0503020102020204" pitchFamily="34" charset="0"/>
                <a:cs typeface="Calibri Light" panose="020F0302020204030204" pitchFamily="34" charset="0"/>
              </a:rPr>
              <a:t>ST</a:t>
            </a:r>
            <a:r>
              <a:rPr lang="en-US" dirty="0">
                <a:solidFill>
                  <a:srgbClr val="3F7940"/>
                </a:solidFill>
                <a:latin typeface="Franklin Gothic Book" panose="020B0503020102020204" pitchFamily="34" charset="0"/>
                <a:cs typeface="Calibri Light" panose="020F0302020204030204" pitchFamily="34" charset="0"/>
              </a:rPr>
              <a:t> </a:t>
            </a:r>
            <a:r>
              <a:rPr lang="en-US" dirty="0">
                <a:solidFill>
                  <a:schemeClr val="bg1">
                    <a:lumMod val="65000"/>
                  </a:schemeClr>
                </a:solidFill>
                <a:latin typeface="Franklin Gothic Book" panose="020B0503020102020204" pitchFamily="34" charset="0"/>
                <a:cs typeface="Calibri Light" panose="020F0302020204030204" pitchFamily="34" charset="0"/>
              </a:rPr>
              <a:t>]</a:t>
            </a:r>
            <a:endParaRPr lang="en-US" baseline="30000" dirty="0">
              <a:solidFill>
                <a:schemeClr val="bg1">
                  <a:lumMod val="65000"/>
                </a:schemeClr>
              </a:solidFill>
              <a:latin typeface="Franklin Gothic Book" panose="020B0503020102020204" pitchFamily="34" charset="0"/>
              <a:cs typeface="Calibri Light" panose="020F0302020204030204" pitchFamily="34" charset="0"/>
            </a:endParaRPr>
          </a:p>
        </p:txBody>
      </p:sp>
      <p:pic>
        <p:nvPicPr>
          <p:cNvPr id="21" name="Picture 20">
            <a:extLst>
              <a:ext uri="{FF2B5EF4-FFF2-40B4-BE49-F238E27FC236}">
                <a16:creationId xmlns:a16="http://schemas.microsoft.com/office/drawing/2014/main" id="{0CFDF938-5FCD-45CF-9C8B-7F02BD437F22}"/>
              </a:ext>
            </a:extLst>
          </p:cNvPr>
          <p:cNvPicPr>
            <a:picLocks noChangeAspect="1" noChangeArrowheads="1"/>
          </p:cNvPicPr>
          <p:nvPr/>
        </p:nvPicPr>
        <p:blipFill>
          <a:blip r:embed="rId2"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3790951" y="752346"/>
            <a:ext cx="1269999" cy="1269999"/>
          </a:xfrm>
          <a:prstGeom prst="rect">
            <a:avLst/>
          </a:prstGeom>
          <a:noFill/>
          <a:ln>
            <a:noFill/>
          </a:ln>
        </p:spPr>
      </p:pic>
      <p:sp>
        <p:nvSpPr>
          <p:cNvPr id="22" name="Rectangle 13">
            <a:extLst>
              <a:ext uri="{FF2B5EF4-FFF2-40B4-BE49-F238E27FC236}">
                <a16:creationId xmlns:a16="http://schemas.microsoft.com/office/drawing/2014/main" id="{C60F923E-887E-45B7-95A2-3C32D2CC89F5}"/>
              </a:ext>
            </a:extLst>
          </p:cNvPr>
          <p:cNvSpPr>
            <a:spLocks noChangeArrowheads="1"/>
          </p:cNvSpPr>
          <p:nvPr/>
        </p:nvSpPr>
        <p:spPr bwMode="auto">
          <a:xfrm>
            <a:off x="1054100" y="903157"/>
            <a:ext cx="2819400" cy="1270000"/>
          </a:xfrm>
          <a:prstGeom prst="rect">
            <a:avLst/>
          </a:prstGeom>
          <a:noFill/>
          <a:ln w="38100">
            <a:noFill/>
            <a:miter lim="800000"/>
            <a:headEnd/>
            <a:tailEnd/>
          </a:ln>
          <a:effectLst/>
        </p:spPr>
        <p:txBody>
          <a:bodyPr wrap="none" anchor="ctr"/>
          <a:lstStyle/>
          <a:p>
            <a:pPr algn="r" eaLnBrk="1" fontAlgn="auto" hangingPunct="1">
              <a:spcBef>
                <a:spcPts val="0"/>
              </a:spcBef>
              <a:spcAft>
                <a:spcPts val="0"/>
              </a:spcAft>
              <a:defRPr/>
            </a:pPr>
            <a:r>
              <a:rPr lang="en-US" sz="9600" b="1" spc="-150" dirty="0">
                <a:solidFill>
                  <a:schemeClr val="bg1"/>
                </a:solidFill>
                <a:latin typeface="Franklin Gothic Demi" panose="020B0703020102020204" pitchFamily="34" charset="0"/>
                <a:ea typeface="Cooper Hewitt Medium" pitchFamily="2" charset="0"/>
              </a:rPr>
              <a:t>VOTE</a:t>
            </a:r>
            <a:endParaRPr lang="en-US" sz="8000" b="1" spc="-150" dirty="0">
              <a:solidFill>
                <a:schemeClr val="bg1"/>
              </a:solidFill>
              <a:latin typeface="Franklin Gothic Demi" panose="020B0703020102020204" pitchFamily="34" charset="0"/>
              <a:ea typeface="Cooper Hewitt Medium" pitchFamily="2" charset="0"/>
            </a:endParaRPr>
          </a:p>
        </p:txBody>
      </p:sp>
      <p:sp>
        <p:nvSpPr>
          <p:cNvPr id="23" name="Rectangle 13">
            <a:extLst>
              <a:ext uri="{FF2B5EF4-FFF2-40B4-BE49-F238E27FC236}">
                <a16:creationId xmlns:a16="http://schemas.microsoft.com/office/drawing/2014/main" id="{EA98A0D2-E3F6-4160-83ED-669CE5C89DD1}"/>
              </a:ext>
            </a:extLst>
          </p:cNvPr>
          <p:cNvSpPr>
            <a:spLocks noChangeArrowheads="1"/>
          </p:cNvSpPr>
          <p:nvPr/>
        </p:nvSpPr>
        <p:spPr bwMode="auto">
          <a:xfrm>
            <a:off x="4930775" y="1331782"/>
            <a:ext cx="3355975" cy="730250"/>
          </a:xfrm>
          <a:prstGeom prst="rect">
            <a:avLst/>
          </a:prstGeom>
          <a:noFill/>
          <a:ln w="38100">
            <a:noFill/>
            <a:miter lim="800000"/>
            <a:headEnd/>
            <a:tailEnd/>
          </a:ln>
          <a:effectLst/>
        </p:spPr>
        <p:txBody>
          <a:bodyPr wrap="none" anchor="ctr"/>
          <a:lstStyle/>
          <a:p>
            <a:pPr eaLnBrk="1" fontAlgn="auto" hangingPunct="1">
              <a:spcBef>
                <a:spcPts val="0"/>
              </a:spcBef>
              <a:spcAft>
                <a:spcPts val="0"/>
              </a:spcAft>
              <a:defRPr/>
            </a:pPr>
            <a:r>
              <a:rPr lang="en-US" sz="6600" b="1" spc="-150" dirty="0">
                <a:solidFill>
                  <a:srgbClr val="75B577"/>
                </a:solidFill>
                <a:latin typeface="Franklin Gothic Medium" panose="020B0603020102020204" pitchFamily="34" charset="0"/>
              </a:rPr>
              <a:t>NOV. 5</a:t>
            </a:r>
            <a:r>
              <a:rPr lang="en-US" sz="6000" b="1" spc="-150" baseline="30000" dirty="0">
                <a:solidFill>
                  <a:srgbClr val="75B577"/>
                </a:solidFill>
                <a:latin typeface="Franklin Gothic Medium" panose="020B0603020102020204" pitchFamily="34" charset="0"/>
              </a:rPr>
              <a:t>TH</a:t>
            </a:r>
            <a:r>
              <a:rPr lang="en-US" sz="6600" b="1" spc="-150" dirty="0">
                <a:solidFill>
                  <a:srgbClr val="75B577"/>
                </a:solidFill>
                <a:latin typeface="Franklin Gothic Medium" panose="020B0603020102020204" pitchFamily="34" charset="0"/>
              </a:rPr>
              <a:t> </a:t>
            </a:r>
            <a:endParaRPr lang="en-US" sz="6600" spc="-150" dirty="0">
              <a:solidFill>
                <a:srgbClr val="75B577"/>
              </a:solidFill>
              <a:latin typeface="Franklin Gothic Medium" panose="020B0603020102020204" pitchFamily="34" charset="0"/>
            </a:endParaRPr>
          </a:p>
        </p:txBody>
      </p:sp>
      <p:sp>
        <p:nvSpPr>
          <p:cNvPr id="24" name="Rectangle 13">
            <a:extLst>
              <a:ext uri="{FF2B5EF4-FFF2-40B4-BE49-F238E27FC236}">
                <a16:creationId xmlns:a16="http://schemas.microsoft.com/office/drawing/2014/main" id="{7EF7A6AE-189B-4C93-B27E-4A0ED6C8C010}"/>
              </a:ext>
            </a:extLst>
          </p:cNvPr>
          <p:cNvSpPr>
            <a:spLocks noChangeArrowheads="1"/>
          </p:cNvSpPr>
          <p:nvPr/>
        </p:nvSpPr>
        <p:spPr bwMode="auto">
          <a:xfrm>
            <a:off x="5010150" y="1052382"/>
            <a:ext cx="1487488" cy="319088"/>
          </a:xfrm>
          <a:prstGeom prst="rect">
            <a:avLst/>
          </a:prstGeom>
          <a:noFill/>
          <a:ln w="38100">
            <a:noFill/>
            <a:miter lim="800000"/>
            <a:headEnd/>
            <a:tailEnd/>
          </a:ln>
          <a:effectLst/>
        </p:spPr>
        <p:txBody>
          <a:bodyPr wrap="none" anchor="ctr"/>
          <a:lstStyle/>
          <a:p>
            <a:pPr eaLnBrk="1" fontAlgn="auto" hangingPunct="1">
              <a:spcBef>
                <a:spcPts val="0"/>
              </a:spcBef>
              <a:spcAft>
                <a:spcPts val="0"/>
              </a:spcAft>
              <a:defRPr/>
            </a:pPr>
            <a:r>
              <a:rPr lang="en-US" sz="2400" b="1" dirty="0">
                <a:solidFill>
                  <a:schemeClr val="bg1">
                    <a:lumMod val="65000"/>
                  </a:schemeClr>
                </a:solidFill>
                <a:latin typeface="+mj-lt"/>
                <a:cs typeface="+mn-cs"/>
              </a:rPr>
              <a:t>TUESDAY</a:t>
            </a:r>
            <a:endParaRPr lang="en-US" sz="3200" b="1" dirty="0">
              <a:solidFill>
                <a:schemeClr val="bg1">
                  <a:lumMod val="65000"/>
                </a:schemeClr>
              </a:solidFill>
              <a:latin typeface="+mj-lt"/>
              <a:cs typeface="+mn-cs"/>
            </a:endParaRPr>
          </a:p>
        </p:txBody>
      </p:sp>
    </p:spTree>
    <p:extLst>
      <p:ext uri="{BB962C8B-B14F-4D97-AF65-F5344CB8AC3E}">
        <p14:creationId xmlns:p14="http://schemas.microsoft.com/office/powerpoint/2010/main" val="27098675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iterate type="lt">
                                    <p:tmPct val="23333"/>
                                  </p:iterate>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220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childTnLst>
                                </p:cTn>
                              </p:par>
                            </p:childTnLst>
                          </p:cTn>
                        </p:par>
                        <p:par>
                          <p:cTn id="12" fill="hold">
                            <p:stCondLst>
                              <p:cond delay="3200"/>
                            </p:stCondLst>
                            <p:childTnLst>
                              <p:par>
                                <p:cTn id="13" presetID="10" presetClass="entr" presetSubtype="0" fill="hold" grpId="0" nodeType="afterEffect">
                                  <p:stCondLst>
                                    <p:cond delay="0"/>
                                  </p:stCondLst>
                                  <p:iterate type="lt">
                                    <p:tmPct val="15000"/>
                                  </p:iterate>
                                  <p:childTnLst>
                                    <p:set>
                                      <p:cBhvr>
                                        <p:cTn id="14" dur="1" fill="hold">
                                          <p:stCondLst>
                                            <p:cond delay="0"/>
                                          </p:stCondLst>
                                        </p:cTn>
                                        <p:tgtEl>
                                          <p:spTgt spid="24"/>
                                        </p:tgtEl>
                                        <p:attrNameLst>
                                          <p:attrName>style.visibility</p:attrName>
                                        </p:attrNameLst>
                                      </p:cBhvr>
                                      <p:to>
                                        <p:strVal val="visible"/>
                                      </p:to>
                                    </p:set>
                                    <p:animEffect transition="in" filter="fade">
                                      <p:cBhvr>
                                        <p:cTn id="15" dur="1000"/>
                                        <p:tgtEl>
                                          <p:spTgt spid="24"/>
                                        </p:tgtEl>
                                      </p:cBhvr>
                                    </p:animEffect>
                                  </p:childTnLst>
                                </p:cTn>
                              </p:par>
                            </p:childTnLst>
                          </p:cTn>
                        </p:par>
                        <p:par>
                          <p:cTn id="16" fill="hold">
                            <p:stCondLst>
                              <p:cond delay="5100"/>
                            </p:stCondLst>
                            <p:childTnLst>
                              <p:par>
                                <p:cTn id="17" presetID="10" presetClass="entr" presetSubtype="0" fill="hold" grpId="0" nodeType="afterEffect">
                                  <p:stCondLst>
                                    <p:cond delay="0"/>
                                  </p:stCondLst>
                                  <p:iterate type="lt">
                                    <p:tmPct val="11667"/>
                                  </p:iterate>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childTnLst>
                                </p:cTn>
                              </p:par>
                            </p:childTnLst>
                          </p:cTn>
                        </p:par>
                        <p:par>
                          <p:cTn id="20" fill="hold">
                            <p:stCondLst>
                              <p:cond delay="6800"/>
                            </p:stCondLst>
                            <p:childTnLst>
                              <p:par>
                                <p:cTn id="21" presetID="10" presetClass="entr" presetSubtype="0" fill="hold" grpId="0" nodeType="afterEffect">
                                  <p:stCondLst>
                                    <p:cond delay="50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group of people posing for the camera&#10;&#10;Description automatically generated">
            <a:extLst>
              <a:ext uri="{FF2B5EF4-FFF2-40B4-BE49-F238E27FC236}">
                <a16:creationId xmlns:a16="http://schemas.microsoft.com/office/drawing/2014/main" id="{F85985B4-ADE7-47AC-A8E4-A03C0EFE4E3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9903" b="99912" l="7597" r="93816">
                        <a14:foregroundMark x1="9894" y1="19805" x2="10130" y2="21662"/>
                        <a14:foregroundMark x1="8422" y1="27321" x2="9482" y2="26083"/>
                        <a14:foregroundMark x1="26148" y1="26348" x2="26973" y2="29797"/>
                        <a14:foregroundMark x1="33216" y1="27675" x2="33216" y2="27675"/>
                        <a14:foregroundMark x1="44052" y1="17949" x2="44052" y2="17949"/>
                        <a14:foregroundMark x1="43875" y1="16711" x2="43875" y2="16711"/>
                        <a14:foregroundMark x1="38634" y1="83289" x2="40106" y2="96110"/>
                        <a14:foregroundMark x1="46172" y1="84262" x2="47998" y2="97701"/>
                        <a14:foregroundMark x1="40342" y1="98939" x2="39694" y2="97082"/>
                        <a14:foregroundMark x1="47998" y1="98939" x2="47998" y2="99912"/>
                        <a14:foregroundMark x1="90518" y1="62334" x2="93875" y2="70822"/>
                        <a14:foregroundMark x1="93875" y1="70822" x2="92992" y2="76393"/>
                        <a14:foregroundMark x1="93640" y1="53581" x2="88751" y2="50133"/>
                        <a14:foregroundMark x1="88751" y1="50133" x2="88045" y2="48895"/>
                        <a14:foregroundMark x1="54888" y1="79222" x2="55713" y2="74889"/>
                        <a14:foregroundMark x1="76148" y1="18214" x2="76148" y2="18214"/>
                        <a14:foregroundMark x1="52827" y1="15738" x2="52827" y2="15738"/>
                        <a14:foregroundMark x1="8009" y1="69584" x2="7597" y2="71088"/>
                        <a14:foregroundMark x1="8245" y1="81432" x2="9658" y2="84262"/>
                        <a14:foregroundMark x1="10306" y1="85853" x2="10306" y2="87091"/>
                        <a14:foregroundMark x1="9246" y1="84262" x2="10130" y2="86118"/>
                        <a14:foregroundMark x1="14075" y1="33599" x2="14664" y2="31034"/>
                        <a14:foregroundMark x1="45936" y1="48630" x2="44700" y2="52962"/>
                        <a14:foregroundMark x1="33628" y1="29178" x2="33628" y2="29178"/>
                        <a14:foregroundMark x1="33451" y1="27321" x2="33451" y2="27321"/>
                        <a14:foregroundMark x1="75913" y1="18921" x2="75913" y2="18921"/>
                        <a14:foregroundMark x1="76325" y1="17949" x2="76325" y2="17949"/>
                        <a14:backgroundMark x1="46761" y1="46419" x2="46996" y2="45447"/>
                        <a14:backgroundMark x1="48881" y1="32626" x2="48881" y2="32626"/>
                        <a14:backgroundMark x1="33451" y1="58002" x2="33451" y2="58002"/>
                        <a14:backgroundMark x1="29918" y1="64545" x2="29918" y2="64545"/>
                        <a14:backgroundMark x1="66961" y1="32361" x2="66961" y2="32361"/>
                        <a14:backgroundMark x1="67609" y1="33864" x2="67609" y2="33864"/>
                        <a14:backgroundMark x1="66784" y1="30150" x2="66784" y2="30150"/>
                        <a14:backgroundMark x1="66784" y1="28559" x2="66784" y2="28559"/>
                        <a14:backgroundMark x1="67786" y1="34218" x2="67786" y2="34218"/>
                        <a14:backgroundMark x1="67373" y1="31034" x2="67373" y2="31034"/>
                      </a14:backgroundRemoval>
                    </a14:imgEffect>
                  </a14:imgLayer>
                </a14:imgProps>
              </a:ext>
              <a:ext uri="{28A0092B-C50C-407E-A947-70E740481C1C}">
                <a14:useLocalDpi xmlns:a14="http://schemas.microsoft.com/office/drawing/2010/main" val="0"/>
              </a:ext>
            </a:extLst>
          </a:blip>
          <a:srcRect b="9688"/>
          <a:stretch/>
        </p:blipFill>
        <p:spPr>
          <a:xfrm>
            <a:off x="1059128" y="2301746"/>
            <a:ext cx="7025744" cy="4226318"/>
          </a:xfrm>
          <a:prstGeom prst="rect">
            <a:avLst/>
          </a:prstGeom>
        </p:spPr>
      </p:pic>
      <p:sp>
        <p:nvSpPr>
          <p:cNvPr id="10" name="Rectangle 13">
            <a:extLst>
              <a:ext uri="{FF2B5EF4-FFF2-40B4-BE49-F238E27FC236}">
                <a16:creationId xmlns:a16="http://schemas.microsoft.com/office/drawing/2014/main" id="{A11C39CB-7EDB-4D92-9A25-2E1570FC6ACC}"/>
              </a:ext>
            </a:extLst>
          </p:cNvPr>
          <p:cNvSpPr>
            <a:spLocks noChangeArrowheads="1"/>
          </p:cNvSpPr>
          <p:nvPr/>
        </p:nvSpPr>
        <p:spPr bwMode="auto">
          <a:xfrm>
            <a:off x="0" y="1947732"/>
            <a:ext cx="9144000" cy="849313"/>
          </a:xfrm>
          <a:prstGeom prst="rect">
            <a:avLst/>
          </a:prstGeom>
          <a:noFill/>
          <a:ln w="38100">
            <a:noFill/>
            <a:miter lim="800000"/>
            <a:headEnd/>
            <a:tailEnd/>
          </a:ln>
          <a:effectLst/>
        </p:spPr>
        <p:txBody>
          <a:bodyPr wrap="none" anchor="ctr"/>
          <a:lstStyle/>
          <a:p>
            <a:pPr algn="ctr" eaLnBrk="1" fontAlgn="auto" hangingPunct="1">
              <a:spcBef>
                <a:spcPts val="0"/>
              </a:spcBef>
              <a:spcAft>
                <a:spcPts val="0"/>
              </a:spcAft>
              <a:defRPr/>
            </a:pPr>
            <a:r>
              <a:rPr lang="en-US" dirty="0">
                <a:solidFill>
                  <a:schemeClr val="bg1">
                    <a:lumMod val="65000"/>
                  </a:schemeClr>
                </a:solidFill>
                <a:latin typeface="Franklin Gothic Book" panose="020B0503020102020204" pitchFamily="34" charset="0"/>
                <a:cs typeface="Calibri Light" panose="020F0302020204030204" pitchFamily="34" charset="0"/>
              </a:rPr>
              <a:t>[ early voting begins </a:t>
            </a:r>
            <a:r>
              <a:rPr lang="en-US" dirty="0">
                <a:solidFill>
                  <a:srgbClr val="3F7940"/>
                </a:solidFill>
                <a:latin typeface="Franklin Gothic Book" panose="020B0503020102020204" pitchFamily="34" charset="0"/>
                <a:cs typeface="Calibri Light" panose="020F0302020204030204" pitchFamily="34" charset="0"/>
              </a:rPr>
              <a:t>OCT. 21</a:t>
            </a:r>
            <a:r>
              <a:rPr lang="en-US" baseline="30000" dirty="0">
                <a:solidFill>
                  <a:srgbClr val="3F7940"/>
                </a:solidFill>
                <a:latin typeface="Franklin Gothic Book" panose="020B0503020102020204" pitchFamily="34" charset="0"/>
                <a:cs typeface="Calibri Light" panose="020F0302020204030204" pitchFamily="34" charset="0"/>
              </a:rPr>
              <a:t>ST</a:t>
            </a:r>
            <a:r>
              <a:rPr lang="en-US" dirty="0">
                <a:solidFill>
                  <a:srgbClr val="3F7940"/>
                </a:solidFill>
                <a:latin typeface="Franklin Gothic Book" panose="020B0503020102020204" pitchFamily="34" charset="0"/>
                <a:cs typeface="Calibri Light" panose="020F0302020204030204" pitchFamily="34" charset="0"/>
              </a:rPr>
              <a:t> </a:t>
            </a:r>
            <a:r>
              <a:rPr lang="en-US" dirty="0">
                <a:solidFill>
                  <a:schemeClr val="bg1">
                    <a:lumMod val="65000"/>
                  </a:schemeClr>
                </a:solidFill>
                <a:latin typeface="Franklin Gothic Book" panose="020B0503020102020204" pitchFamily="34" charset="0"/>
                <a:cs typeface="Calibri Light" panose="020F0302020204030204" pitchFamily="34" charset="0"/>
              </a:rPr>
              <a:t>]</a:t>
            </a:r>
            <a:endParaRPr lang="en-US" baseline="30000" dirty="0">
              <a:solidFill>
                <a:schemeClr val="bg1">
                  <a:lumMod val="65000"/>
                </a:schemeClr>
              </a:solidFill>
              <a:latin typeface="Franklin Gothic Book" panose="020B0503020102020204" pitchFamily="34" charset="0"/>
              <a:cs typeface="Calibri Light" panose="020F0302020204030204" pitchFamily="34" charset="0"/>
            </a:endParaRPr>
          </a:p>
        </p:txBody>
      </p:sp>
      <p:pic>
        <p:nvPicPr>
          <p:cNvPr id="11" name="Picture 10">
            <a:extLst>
              <a:ext uri="{FF2B5EF4-FFF2-40B4-BE49-F238E27FC236}">
                <a16:creationId xmlns:a16="http://schemas.microsoft.com/office/drawing/2014/main" id="{0C358160-55D3-4DFB-8739-014EC55D8312}"/>
              </a:ext>
            </a:extLst>
          </p:cNvPr>
          <p:cNvPicPr>
            <a:picLocks noChangeAspect="1" noChangeArrowheads="1"/>
          </p:cNvPicPr>
          <p:nvPr/>
        </p:nvPicPr>
        <p:blipFill>
          <a:blip r:embed="rId4"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bwMode="auto">
          <a:xfrm>
            <a:off x="3790951" y="752346"/>
            <a:ext cx="1269999" cy="1269999"/>
          </a:xfrm>
          <a:prstGeom prst="rect">
            <a:avLst/>
          </a:prstGeom>
          <a:noFill/>
          <a:ln>
            <a:noFill/>
          </a:ln>
        </p:spPr>
      </p:pic>
      <p:sp>
        <p:nvSpPr>
          <p:cNvPr id="12" name="Rectangle 13">
            <a:extLst>
              <a:ext uri="{FF2B5EF4-FFF2-40B4-BE49-F238E27FC236}">
                <a16:creationId xmlns:a16="http://schemas.microsoft.com/office/drawing/2014/main" id="{7647183F-719B-4C21-A429-A7F1C332BCAE}"/>
              </a:ext>
            </a:extLst>
          </p:cNvPr>
          <p:cNvSpPr>
            <a:spLocks noChangeArrowheads="1"/>
          </p:cNvSpPr>
          <p:nvPr/>
        </p:nvSpPr>
        <p:spPr bwMode="auto">
          <a:xfrm>
            <a:off x="1054100" y="903157"/>
            <a:ext cx="2819400" cy="1270000"/>
          </a:xfrm>
          <a:prstGeom prst="rect">
            <a:avLst/>
          </a:prstGeom>
          <a:noFill/>
          <a:ln w="38100">
            <a:noFill/>
            <a:miter lim="800000"/>
            <a:headEnd/>
            <a:tailEnd/>
          </a:ln>
          <a:effectLst/>
        </p:spPr>
        <p:txBody>
          <a:bodyPr wrap="none" anchor="ctr"/>
          <a:lstStyle/>
          <a:p>
            <a:pPr algn="r" eaLnBrk="1" fontAlgn="auto" hangingPunct="1">
              <a:spcBef>
                <a:spcPts val="0"/>
              </a:spcBef>
              <a:spcAft>
                <a:spcPts val="0"/>
              </a:spcAft>
              <a:defRPr/>
            </a:pPr>
            <a:r>
              <a:rPr lang="en-US" sz="9600" b="1" spc="-150" dirty="0">
                <a:solidFill>
                  <a:schemeClr val="bg1"/>
                </a:solidFill>
                <a:latin typeface="Franklin Gothic Demi" panose="020B0703020102020204" pitchFamily="34" charset="0"/>
                <a:ea typeface="Cooper Hewitt Medium" pitchFamily="2" charset="0"/>
              </a:rPr>
              <a:t>VOTE</a:t>
            </a:r>
            <a:endParaRPr lang="en-US" sz="8000" b="1" spc="-150" dirty="0">
              <a:solidFill>
                <a:schemeClr val="bg1"/>
              </a:solidFill>
              <a:latin typeface="Franklin Gothic Demi" panose="020B0703020102020204" pitchFamily="34" charset="0"/>
              <a:ea typeface="Cooper Hewitt Medium" pitchFamily="2" charset="0"/>
            </a:endParaRPr>
          </a:p>
        </p:txBody>
      </p:sp>
      <p:sp>
        <p:nvSpPr>
          <p:cNvPr id="13" name="Rectangle 13">
            <a:extLst>
              <a:ext uri="{FF2B5EF4-FFF2-40B4-BE49-F238E27FC236}">
                <a16:creationId xmlns:a16="http://schemas.microsoft.com/office/drawing/2014/main" id="{C931786F-5829-4E06-9D99-C42E5EE9BE07}"/>
              </a:ext>
            </a:extLst>
          </p:cNvPr>
          <p:cNvSpPr>
            <a:spLocks noChangeArrowheads="1"/>
          </p:cNvSpPr>
          <p:nvPr/>
        </p:nvSpPr>
        <p:spPr bwMode="auto">
          <a:xfrm>
            <a:off x="4930775" y="1331782"/>
            <a:ext cx="3355975" cy="730250"/>
          </a:xfrm>
          <a:prstGeom prst="rect">
            <a:avLst/>
          </a:prstGeom>
          <a:noFill/>
          <a:ln w="38100">
            <a:noFill/>
            <a:miter lim="800000"/>
            <a:headEnd/>
            <a:tailEnd/>
          </a:ln>
          <a:effectLst/>
        </p:spPr>
        <p:txBody>
          <a:bodyPr wrap="none" anchor="ctr"/>
          <a:lstStyle/>
          <a:p>
            <a:pPr eaLnBrk="1" fontAlgn="auto" hangingPunct="1">
              <a:spcBef>
                <a:spcPts val="0"/>
              </a:spcBef>
              <a:spcAft>
                <a:spcPts val="0"/>
              </a:spcAft>
              <a:defRPr/>
            </a:pPr>
            <a:r>
              <a:rPr lang="en-US" sz="6600" b="1" spc="-150" dirty="0">
                <a:solidFill>
                  <a:srgbClr val="75B577"/>
                </a:solidFill>
                <a:latin typeface="Franklin Gothic Medium" panose="020B0603020102020204" pitchFamily="34" charset="0"/>
              </a:rPr>
              <a:t>NOV. 5</a:t>
            </a:r>
            <a:r>
              <a:rPr lang="en-US" sz="6000" b="1" spc="-150" baseline="30000" dirty="0">
                <a:solidFill>
                  <a:srgbClr val="75B577"/>
                </a:solidFill>
                <a:latin typeface="Franklin Gothic Medium" panose="020B0603020102020204" pitchFamily="34" charset="0"/>
              </a:rPr>
              <a:t>TH</a:t>
            </a:r>
            <a:r>
              <a:rPr lang="en-US" sz="6600" b="1" spc="-150" dirty="0">
                <a:solidFill>
                  <a:srgbClr val="75B577"/>
                </a:solidFill>
                <a:latin typeface="Franklin Gothic Medium" panose="020B0603020102020204" pitchFamily="34" charset="0"/>
              </a:rPr>
              <a:t> </a:t>
            </a:r>
            <a:endParaRPr lang="en-US" sz="6600" spc="-150" dirty="0">
              <a:solidFill>
                <a:srgbClr val="75B577"/>
              </a:solidFill>
              <a:latin typeface="Franklin Gothic Medium" panose="020B0603020102020204" pitchFamily="34" charset="0"/>
            </a:endParaRPr>
          </a:p>
        </p:txBody>
      </p:sp>
      <p:sp>
        <p:nvSpPr>
          <p:cNvPr id="14" name="Rectangle 13">
            <a:extLst>
              <a:ext uri="{FF2B5EF4-FFF2-40B4-BE49-F238E27FC236}">
                <a16:creationId xmlns:a16="http://schemas.microsoft.com/office/drawing/2014/main" id="{28195D0C-28B4-4FAC-9021-C95BB675C427}"/>
              </a:ext>
            </a:extLst>
          </p:cNvPr>
          <p:cNvSpPr>
            <a:spLocks noChangeArrowheads="1"/>
          </p:cNvSpPr>
          <p:nvPr/>
        </p:nvSpPr>
        <p:spPr bwMode="auto">
          <a:xfrm>
            <a:off x="5010150" y="1052382"/>
            <a:ext cx="1487488" cy="319088"/>
          </a:xfrm>
          <a:prstGeom prst="rect">
            <a:avLst/>
          </a:prstGeom>
          <a:noFill/>
          <a:ln w="38100">
            <a:noFill/>
            <a:miter lim="800000"/>
            <a:headEnd/>
            <a:tailEnd/>
          </a:ln>
          <a:effectLst/>
        </p:spPr>
        <p:txBody>
          <a:bodyPr wrap="none" anchor="ctr"/>
          <a:lstStyle/>
          <a:p>
            <a:pPr eaLnBrk="1" fontAlgn="auto" hangingPunct="1">
              <a:spcBef>
                <a:spcPts val="0"/>
              </a:spcBef>
              <a:spcAft>
                <a:spcPts val="0"/>
              </a:spcAft>
              <a:defRPr/>
            </a:pPr>
            <a:r>
              <a:rPr lang="en-US" sz="2400" b="1" dirty="0">
                <a:solidFill>
                  <a:schemeClr val="bg1">
                    <a:lumMod val="65000"/>
                  </a:schemeClr>
                </a:solidFill>
                <a:latin typeface="+mj-lt"/>
                <a:cs typeface="+mn-cs"/>
              </a:rPr>
              <a:t>TUESDAY</a:t>
            </a:r>
            <a:endParaRPr lang="en-US" sz="3200" b="1" dirty="0">
              <a:solidFill>
                <a:schemeClr val="bg1">
                  <a:lumMod val="65000"/>
                </a:schemeClr>
              </a:solidFill>
              <a:latin typeface="+mj-lt"/>
              <a:cs typeface="+mn-cs"/>
            </a:endParaRPr>
          </a:p>
        </p:txBody>
      </p:sp>
    </p:spTree>
    <p:extLst>
      <p:ext uri="{BB962C8B-B14F-4D97-AF65-F5344CB8AC3E}">
        <p14:creationId xmlns:p14="http://schemas.microsoft.com/office/powerpoint/2010/main" val="476714084"/>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BD46FA-1DC9-47C4-B65D-FA4F910A6E24}"/>
              </a:ext>
            </a:extLst>
          </p:cNvPr>
          <p:cNvSpPr>
            <a:spLocks noGrp="1"/>
          </p:cNvSpPr>
          <p:nvPr>
            <p:ph type="body" idx="14"/>
          </p:nvPr>
        </p:nvSpPr>
        <p:spPr/>
        <p:txBody>
          <a:bodyPr/>
          <a:lstStyle/>
          <a:p>
            <a:r>
              <a:rPr lang="en-US" dirty="0"/>
              <a:t>Due to school expansion, the facilities are no longer sufficient in providing adequate space for students and faculty. </a:t>
            </a:r>
          </a:p>
        </p:txBody>
      </p:sp>
      <p:sp>
        <p:nvSpPr>
          <p:cNvPr id="4" name="Text Placeholder 3">
            <a:extLst>
              <a:ext uri="{FF2B5EF4-FFF2-40B4-BE49-F238E27FC236}">
                <a16:creationId xmlns:a16="http://schemas.microsoft.com/office/drawing/2014/main" id="{89F55B7E-72C7-4BF3-A624-B6918F667340}"/>
              </a:ext>
            </a:extLst>
          </p:cNvPr>
          <p:cNvSpPr>
            <a:spLocks noGrp="1"/>
          </p:cNvSpPr>
          <p:nvPr>
            <p:ph type="body" idx="1"/>
          </p:nvPr>
        </p:nvSpPr>
        <p:spPr/>
        <p:txBody>
          <a:bodyPr>
            <a:normAutofit/>
          </a:bodyPr>
          <a:lstStyle/>
          <a:p>
            <a:pPr>
              <a:lnSpc>
                <a:spcPct val="100000"/>
              </a:lnSpc>
              <a:spcBef>
                <a:spcPts val="0"/>
              </a:spcBef>
            </a:pPr>
            <a:r>
              <a:rPr lang="en-US" dirty="0"/>
              <a:t>The cafeteria and serving lines have become overcrowded </a:t>
            </a:r>
          </a:p>
          <a:p>
            <a:pPr>
              <a:lnSpc>
                <a:spcPct val="100000"/>
              </a:lnSpc>
              <a:spcBef>
                <a:spcPts val="0"/>
              </a:spcBef>
            </a:pPr>
            <a:r>
              <a:rPr lang="en-US" dirty="0"/>
              <a:t>and are in need of additional space.</a:t>
            </a:r>
          </a:p>
        </p:txBody>
      </p:sp>
      <p:sp>
        <p:nvSpPr>
          <p:cNvPr id="6" name="Text Placeholder 5">
            <a:extLst>
              <a:ext uri="{FF2B5EF4-FFF2-40B4-BE49-F238E27FC236}">
                <a16:creationId xmlns:a16="http://schemas.microsoft.com/office/drawing/2014/main" id="{2B177030-89D3-496E-BCF2-3CBF5FA15019}"/>
              </a:ext>
            </a:extLst>
          </p:cNvPr>
          <p:cNvSpPr txBox="1">
            <a:spLocks/>
          </p:cNvSpPr>
          <p:nvPr/>
        </p:nvSpPr>
        <p:spPr>
          <a:xfrm>
            <a:off x="0" y="377998"/>
            <a:ext cx="3429000" cy="381000"/>
          </a:xfrm>
          <a:prstGeom prst="rect">
            <a:avLst/>
          </a:prstGeom>
          <a:solidFill>
            <a:schemeClr val="bg1">
              <a:lumMod val="85000"/>
              <a:alpha val="55000"/>
            </a:schemeClr>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       THE ISSUES – THE INTERIOR</a:t>
            </a:r>
          </a:p>
        </p:txBody>
      </p:sp>
      <p:pic>
        <p:nvPicPr>
          <p:cNvPr id="9" name="Picture Placeholder 8" descr="A group of people in a room&#10;&#10;Description automatically generated">
            <a:extLst>
              <a:ext uri="{FF2B5EF4-FFF2-40B4-BE49-F238E27FC236}">
                <a16:creationId xmlns:a16="http://schemas.microsoft.com/office/drawing/2014/main" id="{F70D0817-131F-4DAB-AC62-2578834CED4A}"/>
              </a:ext>
            </a:extLst>
          </p:cNvPr>
          <p:cNvPicPr>
            <a:picLocks noGrp="1" noChangeAspect="1"/>
          </p:cNvPicPr>
          <p:nvPr>
            <p:ph type="pic" idx="11"/>
          </p:nvPr>
        </p:nvPicPr>
        <p:blipFill>
          <a:blip r:embed="rId2"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36833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1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CEC3E382-4C23-43E4-A271-10C1CD6629E0}"/>
              </a:ext>
            </a:extLst>
          </p:cNvPr>
          <p:cNvSpPr txBox="1">
            <a:spLocks/>
          </p:cNvSpPr>
          <p:nvPr/>
        </p:nvSpPr>
        <p:spPr>
          <a:xfrm>
            <a:off x="0" y="377998"/>
            <a:ext cx="3429000" cy="381000"/>
          </a:xfrm>
          <a:prstGeom prst="rect">
            <a:avLst/>
          </a:prstGeom>
          <a:solidFill>
            <a:schemeClr val="bg1">
              <a:lumMod val="85000"/>
              <a:alpha val="55000"/>
            </a:schemeClr>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       THE ISSUES – THE INTERIOR</a:t>
            </a:r>
          </a:p>
        </p:txBody>
      </p:sp>
      <p:pic>
        <p:nvPicPr>
          <p:cNvPr id="9" name="Picture Placeholder 8" descr="A group of people standing in a room&#10;&#10;Description automatically generated">
            <a:extLst>
              <a:ext uri="{FF2B5EF4-FFF2-40B4-BE49-F238E27FC236}">
                <a16:creationId xmlns:a16="http://schemas.microsoft.com/office/drawing/2014/main" id="{91699C79-386B-4C2D-A6D5-F4265D4558F4}"/>
              </a:ext>
            </a:extLst>
          </p:cNvPr>
          <p:cNvPicPr>
            <a:picLocks noGrp="1" noChangeAspect="1"/>
          </p:cNvPicPr>
          <p:nvPr>
            <p:ph type="pic" idx="11"/>
          </p:nvPr>
        </p:nvPicPr>
        <p:blipFill>
          <a:blip r:embed="rId2" cstate="email">
            <a:extLst>
              <a:ext uri="{28A0092B-C50C-407E-A947-70E740481C1C}">
                <a14:useLocalDpi xmlns:a14="http://schemas.microsoft.com/office/drawing/2010/main"/>
              </a:ext>
            </a:extLst>
          </a:blip>
          <a:srcRect/>
          <a:stretch>
            <a:fillRect/>
          </a:stretch>
        </p:blipFill>
        <p:spPr/>
      </p:pic>
      <p:pic>
        <p:nvPicPr>
          <p:cNvPr id="15" name="Picture Placeholder 14" descr="A group of people in a room&#10;&#10;Description automatically generated">
            <a:extLst>
              <a:ext uri="{FF2B5EF4-FFF2-40B4-BE49-F238E27FC236}">
                <a16:creationId xmlns:a16="http://schemas.microsoft.com/office/drawing/2014/main" id="{819F37DF-F664-475D-8892-D7BB15FC341E}"/>
              </a:ext>
            </a:extLst>
          </p:cNvPr>
          <p:cNvPicPr>
            <a:picLocks noGrp="1" noChangeAspect="1"/>
          </p:cNvPicPr>
          <p:nvPr>
            <p:ph type="pic" idx="10"/>
          </p:nvPr>
        </p:nvPicPr>
        <p:blipFill>
          <a:blip r:embed="rId3" cstate="email">
            <a:extLst>
              <a:ext uri="{28A0092B-C50C-407E-A947-70E740481C1C}">
                <a14:useLocalDpi xmlns:a14="http://schemas.microsoft.com/office/drawing/2010/main"/>
              </a:ext>
            </a:extLst>
          </a:blip>
          <a:srcRect/>
          <a:stretch>
            <a:fillRect/>
          </a:stretch>
        </p:blipFill>
        <p:spPr>
          <a:xfrm rot="5400000">
            <a:off x="-577850" y="1970088"/>
            <a:ext cx="4370388" cy="2886075"/>
          </a:xfrm>
        </p:spPr>
      </p:pic>
      <p:sp>
        <p:nvSpPr>
          <p:cNvPr id="11" name="Text Placeholder 3">
            <a:extLst>
              <a:ext uri="{FF2B5EF4-FFF2-40B4-BE49-F238E27FC236}">
                <a16:creationId xmlns:a16="http://schemas.microsoft.com/office/drawing/2014/main" id="{BA37B8F2-1CD5-4B60-963C-73BB8439026E}"/>
              </a:ext>
            </a:extLst>
          </p:cNvPr>
          <p:cNvSpPr>
            <a:spLocks noGrp="1"/>
          </p:cNvSpPr>
          <p:nvPr>
            <p:ph type="body" idx="1"/>
          </p:nvPr>
        </p:nvSpPr>
        <p:spPr>
          <a:xfrm>
            <a:off x="163512" y="5715000"/>
            <a:ext cx="8816975" cy="685800"/>
          </a:xfrm>
        </p:spPr>
        <p:txBody>
          <a:bodyPr>
            <a:normAutofit/>
          </a:bodyPr>
          <a:lstStyle/>
          <a:p>
            <a:pPr>
              <a:lnSpc>
                <a:spcPct val="100000"/>
              </a:lnSpc>
              <a:spcBef>
                <a:spcPts val="0"/>
              </a:spcBef>
            </a:pPr>
            <a:r>
              <a:rPr lang="en-US" dirty="0"/>
              <a:t>The cafeteria and serving lines have become overcrowded </a:t>
            </a:r>
          </a:p>
          <a:p>
            <a:pPr>
              <a:lnSpc>
                <a:spcPct val="100000"/>
              </a:lnSpc>
              <a:spcBef>
                <a:spcPts val="0"/>
              </a:spcBef>
            </a:pPr>
            <a:r>
              <a:rPr lang="en-US" dirty="0"/>
              <a:t>and are in need of additional space.</a:t>
            </a:r>
          </a:p>
        </p:txBody>
      </p:sp>
    </p:spTree>
    <p:extLst>
      <p:ext uri="{BB962C8B-B14F-4D97-AF65-F5344CB8AC3E}">
        <p14:creationId xmlns:p14="http://schemas.microsoft.com/office/powerpoint/2010/main" val="1643303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9F55B7E-72C7-4BF3-A624-B6918F667340}"/>
              </a:ext>
            </a:extLst>
          </p:cNvPr>
          <p:cNvSpPr>
            <a:spLocks noGrp="1"/>
          </p:cNvSpPr>
          <p:nvPr>
            <p:ph type="body" idx="1"/>
          </p:nvPr>
        </p:nvSpPr>
        <p:spPr/>
        <p:txBody>
          <a:bodyPr/>
          <a:lstStyle/>
          <a:p>
            <a:endParaRPr lang="en-US"/>
          </a:p>
        </p:txBody>
      </p:sp>
      <p:sp>
        <p:nvSpPr>
          <p:cNvPr id="6" name="Text Placeholder 5">
            <a:extLst>
              <a:ext uri="{FF2B5EF4-FFF2-40B4-BE49-F238E27FC236}">
                <a16:creationId xmlns:a16="http://schemas.microsoft.com/office/drawing/2014/main" id="{2B177030-89D3-496E-BCF2-3CBF5FA15019}"/>
              </a:ext>
            </a:extLst>
          </p:cNvPr>
          <p:cNvSpPr txBox="1">
            <a:spLocks/>
          </p:cNvSpPr>
          <p:nvPr/>
        </p:nvSpPr>
        <p:spPr>
          <a:xfrm>
            <a:off x="0" y="377998"/>
            <a:ext cx="3429000" cy="381000"/>
          </a:xfrm>
          <a:prstGeom prst="rect">
            <a:avLst/>
          </a:prstGeom>
          <a:solidFill>
            <a:schemeClr val="bg1">
              <a:lumMod val="85000"/>
              <a:alpha val="55000"/>
            </a:schemeClr>
          </a:solidFill>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Century Gothic" panose="020B0502020202020204" pitchFamily="34" charset="0"/>
                <a:ea typeface="+mn-ea"/>
                <a:cs typeface="Calibri Light" panose="020F03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1">
                    <a:lumMod val="75000"/>
                  </a:schemeClr>
                </a:solidFill>
                <a:latin typeface="Calibri Light" panose="020F0302020204030204" pitchFamily="34" charset="0"/>
                <a:ea typeface="+mn-ea"/>
                <a:cs typeface="Calibri Light" panose="020F03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1">
                    <a:lumMod val="75000"/>
                  </a:schemeClr>
                </a:solidFill>
                <a:latin typeface="Calibri Light" panose="020F0302020204030204" pitchFamily="34" charset="0"/>
                <a:ea typeface="+mn-ea"/>
                <a:cs typeface="Calibri Light" panose="020F03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1">
                    <a:lumMod val="75000"/>
                  </a:schemeClr>
                </a:solidFill>
                <a:latin typeface="Calibri Light" panose="020F0302020204030204" pitchFamily="34" charset="0"/>
                <a:ea typeface="+mn-ea"/>
                <a:cs typeface="Calibri Light" panose="020F030202020403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       THE ISSUES – THE INTERIOR</a:t>
            </a:r>
          </a:p>
        </p:txBody>
      </p:sp>
      <p:pic>
        <p:nvPicPr>
          <p:cNvPr id="8" name="Picture Placeholder 7" descr="A picture containing indoor, floor, table, wall&#10;&#10;Description automatically generated">
            <a:extLst>
              <a:ext uri="{FF2B5EF4-FFF2-40B4-BE49-F238E27FC236}">
                <a16:creationId xmlns:a16="http://schemas.microsoft.com/office/drawing/2014/main" id="{0AA75B57-6CE0-4EEF-B2CF-9C3A7187392F}"/>
              </a:ext>
            </a:extLst>
          </p:cNvPr>
          <p:cNvPicPr>
            <a:picLocks noGrp="1" noChangeAspect="1"/>
          </p:cNvPicPr>
          <p:nvPr>
            <p:ph type="pic" idx="11"/>
          </p:nvPr>
        </p:nvPicPr>
        <p:blipFill>
          <a:blip r:embed="rId2" cstate="email">
            <a:extLst>
              <a:ext uri="{28A0092B-C50C-407E-A947-70E740481C1C}">
                <a14:useLocalDpi xmlns:a14="http://schemas.microsoft.com/office/drawing/2010/main"/>
              </a:ext>
            </a:extLst>
          </a:blip>
          <a:srcRect/>
          <a:stretch>
            <a:fillRect/>
          </a:stretch>
        </p:blipFill>
        <p:spPr/>
      </p:pic>
      <p:sp>
        <p:nvSpPr>
          <p:cNvPr id="7" name="Text Placeholder 1">
            <a:extLst>
              <a:ext uri="{FF2B5EF4-FFF2-40B4-BE49-F238E27FC236}">
                <a16:creationId xmlns:a16="http://schemas.microsoft.com/office/drawing/2014/main" id="{581C78AC-C86F-43F9-B58B-E95587E74B8F}"/>
              </a:ext>
            </a:extLst>
          </p:cNvPr>
          <p:cNvSpPr>
            <a:spLocks noGrp="1"/>
          </p:cNvSpPr>
          <p:nvPr>
            <p:ph type="body" idx="14"/>
          </p:nvPr>
        </p:nvSpPr>
        <p:spPr>
          <a:xfrm>
            <a:off x="6088064" y="1227136"/>
            <a:ext cx="2886075" cy="4370387"/>
          </a:xfrm>
        </p:spPr>
        <p:txBody>
          <a:bodyPr/>
          <a:lstStyle/>
          <a:p>
            <a:r>
              <a:rPr lang="en-US" dirty="0"/>
              <a:t>Kitchen facilities lack adequate space for staff to operate.</a:t>
            </a:r>
          </a:p>
        </p:txBody>
      </p:sp>
    </p:spTree>
    <p:extLst>
      <p:ext uri="{BB962C8B-B14F-4D97-AF65-F5344CB8AC3E}">
        <p14:creationId xmlns:p14="http://schemas.microsoft.com/office/powerpoint/2010/main" val="42175963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3704</TotalTime>
  <Words>1662</Words>
  <Application>Microsoft Office PowerPoint</Application>
  <PresentationFormat>On-screen Show (4:3)</PresentationFormat>
  <Paragraphs>262</Paragraphs>
  <Slides>61</Slides>
  <Notes>7</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61</vt:i4>
      </vt:variant>
    </vt:vector>
  </HeadingPairs>
  <TitlesOfParts>
    <vt:vector size="75" baseType="lpstr">
      <vt:lpstr>Arial</vt:lpstr>
      <vt:lpstr>Calibri</vt:lpstr>
      <vt:lpstr>Calibri Light</vt:lpstr>
      <vt:lpstr>Century Gothic</vt:lpstr>
      <vt:lpstr>Cooper Hewitt Medium</vt:lpstr>
      <vt:lpstr>Franklin Gothic Book</vt:lpstr>
      <vt:lpstr>Franklin Gothic Demi</vt:lpstr>
      <vt:lpstr>Franklin Gothic Demi Cond</vt:lpstr>
      <vt:lpstr>Franklin Gothic Medium</vt:lpstr>
      <vt:lpstr>Merriweather</vt:lpstr>
      <vt:lpstr>Times New Roman</vt:lpstr>
      <vt:lpstr>Wingdings</vt:lpstr>
      <vt:lpstr>Office Theme</vt:lpstr>
      <vt:lpstr>1_Office Theme</vt:lpstr>
      <vt:lpstr>PowerPoint Presentation</vt:lpstr>
      <vt:lpstr>THE BACKGROUND</vt:lpstr>
      <vt:lpstr>PowerPoint Presentation</vt:lpstr>
      <vt:lpstr>PowerPoint Presentation</vt:lpstr>
      <vt:lpstr>WHAT WILL THIS BOND ISSUE INCLUDE?</vt:lpstr>
      <vt:lpstr>THE ISSUES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OPPORTUNITY</vt:lpstr>
      <vt:lpstr>PowerPoint Presentation</vt:lpstr>
      <vt:lpstr>OTHER IMPROVEMENTS WILL INCLUDE…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IMPACT</vt:lpstr>
      <vt:lpstr>PowerPoint Presentation</vt:lpstr>
      <vt:lpstr>PowerPoint Presentation</vt:lpstr>
      <vt:lpstr>PowerPoint Presentation</vt:lpstr>
      <vt:lpstr>PowerPoint Presentation</vt:lpstr>
      <vt:lpstr>How do Taxable Values Work?</vt:lpstr>
      <vt:lpstr>PowerPoint Presentation</vt:lpstr>
      <vt:lpstr>PowerPoint Presentation</vt:lpstr>
      <vt:lpstr>DISCLAIMER</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Annelise White</dc:creator>
  <cp:lastModifiedBy>James Ditmore</cp:lastModifiedBy>
  <cp:revision>126</cp:revision>
  <cp:lastPrinted>2019-10-01T17:27:00Z</cp:lastPrinted>
  <dcterms:created xsi:type="dcterms:W3CDTF">2019-09-23T21:02:01Z</dcterms:created>
  <dcterms:modified xsi:type="dcterms:W3CDTF">2019-10-31T14:25:22Z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